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drawings/drawing8.xml" ContentType="application/vnd.openxmlformats-officedocument.drawingml.chartshapes+xml"/>
  <Override PartName="/ppt/charts/chart14.xml" ContentType="application/vnd.openxmlformats-officedocument.drawingml.chart+xml"/>
  <Override PartName="/ppt/drawings/drawing9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98" r:id="rId2"/>
    <p:sldId id="508" r:id="rId3"/>
    <p:sldId id="509" r:id="rId4"/>
    <p:sldId id="510" r:id="rId5"/>
    <p:sldId id="528" r:id="rId6"/>
    <p:sldId id="527" r:id="rId7"/>
    <p:sldId id="511" r:id="rId8"/>
    <p:sldId id="513" r:id="rId9"/>
    <p:sldId id="515" r:id="rId10"/>
    <p:sldId id="514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5" r:id="rId20"/>
    <p:sldId id="526" r:id="rId21"/>
  </p:sldIdLst>
  <p:sldSz cx="9906000" cy="6858000" type="A4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Dondi" initials="LD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3" autoAdjust="0"/>
    <p:restoredTop sz="98993" autoAdjust="0"/>
  </p:normalViewPr>
  <p:slideViewPr>
    <p:cSldViewPr snapToGrid="0">
      <p:cViewPr varScale="1">
        <p:scale>
          <a:sx n="92" d="100"/>
          <a:sy n="92" d="100"/>
        </p:scale>
        <p:origin x="660" y="90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domsrv\nomisma\Stage\Giovanni%20Salvarani\Fiere\Dati%20e%20presentazione\Aida_prova2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domsrv\nomisma\Stage\Giovanni%20Salvarani\Fiere\Dati%20e%20presentazione\Aida_prova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domsrv\nomisma\Stage\Giovanni%20Salvarani\Fiere\Dati%20e%20presentazione\Aida_prova2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domsrv\nomisma\Stage\Giovanni%20Salvarani\Fiere\Dati%20e%20presentazione\Aida_prova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domsrv\nomisma\Stage\Giovanni%20Salvarani\Fiere\Dati%20e%20presentazione\Aida_prova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Stage\Giovanni%20Salvarani\Fiere\Dati%20e%20presentazione\Dati%20strutturali%20-%20Grafici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omsrv\nomisma\Stage\Giovanni%20Salvarani\Fiere\Dati%20e%20presentazione\Visitatori%202008-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Stage\Giovanni%20Salvarani\Fiere\Dati%20e%20presentazione\Visitatori%202008-2014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omsrv\nomisma\Stage\Giovanni%20Salvarani\Fiere\Dati%20e%20presentazione\Visitatori%202008-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Stage\Giovanni%20Salvarani\Fiere\Dati%20e%20presentazione\Visitatori%202008-2014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omsrv\nomisma\Stage\Giovanni%20Salvarani\Fiere\Dati%20e%20presentazione\Visitatori%202008-2014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domsrv\nomisma\Stage\Giovanni%20Salvarani\Fiere\Dati%20e%20presentazione\Aida_prova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Foglio1!$A$1:$A$13</c:f>
              <c:strCache>
                <c:ptCount val="13"/>
                <c:pt idx="0">
                  <c:v>Austria  </c:v>
                </c:pt>
                <c:pt idx="1">
                  <c:v>Belgium  </c:v>
                </c:pt>
                <c:pt idx="2">
                  <c:v>Finland  </c:v>
                </c:pt>
                <c:pt idx="3">
                  <c:v>France  </c:v>
                </c:pt>
                <c:pt idx="4">
                  <c:v>Germany  </c:v>
                </c:pt>
                <c:pt idx="5">
                  <c:v>Italy  </c:v>
                </c:pt>
                <c:pt idx="6">
                  <c:v>Netherlands  </c:v>
                </c:pt>
                <c:pt idx="7">
                  <c:v>Poland  </c:v>
                </c:pt>
                <c:pt idx="8">
                  <c:v>Russia  </c:v>
                </c:pt>
                <c:pt idx="9">
                  <c:v>Spain  </c:v>
                </c:pt>
                <c:pt idx="10">
                  <c:v>Sweden  </c:v>
                </c:pt>
                <c:pt idx="11">
                  <c:v>Switzerland  </c:v>
                </c:pt>
                <c:pt idx="12">
                  <c:v>Turkey  </c:v>
                </c:pt>
              </c:strCache>
            </c:strRef>
          </c:cat>
          <c:val>
            <c:numRef>
              <c:f>Foglio1!$B$1:$B$13</c:f>
              <c:numCache>
                <c:formatCode>General</c:formatCode>
                <c:ptCount val="13"/>
                <c:pt idx="0">
                  <c:v>7</c:v>
                </c:pt>
                <c:pt idx="1">
                  <c:v>9</c:v>
                </c:pt>
                <c:pt idx="2">
                  <c:v>7</c:v>
                </c:pt>
                <c:pt idx="3">
                  <c:v>82</c:v>
                </c:pt>
                <c:pt idx="4">
                  <c:v>31</c:v>
                </c:pt>
                <c:pt idx="5">
                  <c:v>32</c:v>
                </c:pt>
                <c:pt idx="6">
                  <c:v>6</c:v>
                </c:pt>
                <c:pt idx="7">
                  <c:v>16</c:v>
                </c:pt>
                <c:pt idx="8">
                  <c:v>11</c:v>
                </c:pt>
                <c:pt idx="9">
                  <c:v>15</c:v>
                </c:pt>
                <c:pt idx="10">
                  <c:v>5</c:v>
                </c:pt>
                <c:pt idx="11">
                  <c:v>4</c:v>
                </c:pt>
                <c:pt idx="1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395936"/>
        <c:axId val="519075816"/>
      </c:barChart>
      <c:catAx>
        <c:axId val="522395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9075816"/>
        <c:crosses val="autoZero"/>
        <c:auto val="1"/>
        <c:lblAlgn val="ctr"/>
        <c:lblOffset val="100"/>
        <c:noMultiLvlLbl val="0"/>
      </c:catAx>
      <c:valAx>
        <c:axId val="519075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2239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EBITDA</a:t>
            </a:r>
            <a:r>
              <a:rPr lang="it-IT" b="1" baseline="0"/>
              <a:t> (,000 euro)</a:t>
            </a:r>
            <a:endParaRPr lang="it-IT" b="1"/>
          </a:p>
        </c:rich>
      </c:tx>
      <c:layout>
        <c:manualLayout>
          <c:xMode val="edge"/>
          <c:yMode val="edge"/>
          <c:x val="0.29724588839949673"/>
          <c:y val="2.88519261973786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8"/>
          <c:order val="0"/>
          <c:tx>
            <c:strRef>
              <c:f>Consolidato!$K$12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217592592592609E-2"/>
                  <c:y val="-2.4253472222222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Consolidato!$L$12:$S$12</c:f>
              <c:numCache>
                <c:formatCode>#,##0</c:formatCode>
                <c:ptCount val="8"/>
                <c:pt idx="0">
                  <c:v>43160.592999999993</c:v>
                </c:pt>
                <c:pt idx="1">
                  <c:v>28377.417999999998</c:v>
                </c:pt>
                <c:pt idx="2">
                  <c:v>33352.155000000006</c:v>
                </c:pt>
                <c:pt idx="3">
                  <c:v>30382.04700000002</c:v>
                </c:pt>
                <c:pt idx="4">
                  <c:v>36663.978000000003</c:v>
                </c:pt>
                <c:pt idx="5">
                  <c:v>24617.743000000009</c:v>
                </c:pt>
                <c:pt idx="6">
                  <c:v>53136.518000000011</c:v>
                </c:pt>
                <c:pt idx="7">
                  <c:v>49485.823999999993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Consolidato!$K$3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874903355728314E-2"/>
                  <c:y val="-1.947011066116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348080954980531E-2"/>
                  <c:y val="7.726052052041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Consolidato!$L$3:$S$3</c:f>
              <c:numCache>
                <c:formatCode>#,##0</c:formatCode>
                <c:ptCount val="8"/>
                <c:pt idx="0">
                  <c:v>-5013</c:v>
                </c:pt>
                <c:pt idx="1">
                  <c:v>-1032</c:v>
                </c:pt>
                <c:pt idx="2">
                  <c:v>14004</c:v>
                </c:pt>
                <c:pt idx="3">
                  <c:v>25052</c:v>
                </c:pt>
                <c:pt idx="4">
                  <c:v>21960</c:v>
                </c:pt>
                <c:pt idx="5">
                  <c:v>2484</c:v>
                </c:pt>
                <c:pt idx="6">
                  <c:v>15787</c:v>
                </c:pt>
                <c:pt idx="7">
                  <c:v>7131</c:v>
                </c:pt>
              </c:numCache>
            </c:numRef>
          </c:val>
          <c:smooth val="0"/>
        </c:ser>
        <c:ser>
          <c:idx val="9"/>
          <c:order val="2"/>
          <c:tx>
            <c:strRef>
              <c:f>Consolidato!$K$4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217592592592609E-2"/>
                  <c:y val="-2.4253472222222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Consolidato!$L$4:$S$4</c:f>
              <c:numCache>
                <c:formatCode>#,##0</c:formatCode>
                <c:ptCount val="8"/>
                <c:pt idx="0">
                  <c:v>19067.098000000005</c:v>
                </c:pt>
                <c:pt idx="1">
                  <c:v>16798.677</c:v>
                </c:pt>
                <c:pt idx="2">
                  <c:v>16816.784000000018</c:v>
                </c:pt>
                <c:pt idx="3">
                  <c:v>15679.609</c:v>
                </c:pt>
                <c:pt idx="4">
                  <c:v>16604.002</c:v>
                </c:pt>
                <c:pt idx="5">
                  <c:v>9085.2520000000004</c:v>
                </c:pt>
                <c:pt idx="6">
                  <c:v>24083.121999999996</c:v>
                </c:pt>
                <c:pt idx="7">
                  <c:v>27502.007000000001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Consolidato!$K$5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Consolidato!$L$5:$S$5</c:f>
              <c:numCache>
                <c:formatCode>General</c:formatCode>
                <c:ptCount val="8"/>
                <c:pt idx="0" formatCode="#,##0">
                  <c:v>10569.854999999985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Consolidato!$K$6</c:f>
              <c:strCache>
                <c:ptCount val="1"/>
                <c:pt idx="0">
                  <c:v>Rimini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5567129629629659E-2"/>
                  <c:y val="2.6458333333333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Consolidato!$L$6:$S$6</c:f>
              <c:numCache>
                <c:formatCode>#,##0</c:formatCode>
                <c:ptCount val="8"/>
                <c:pt idx="0">
                  <c:v>11936.316000000001</c:v>
                </c:pt>
                <c:pt idx="1">
                  <c:v>8492.3019999999833</c:v>
                </c:pt>
                <c:pt idx="2">
                  <c:v>8879.92</c:v>
                </c:pt>
                <c:pt idx="3">
                  <c:v>9971.6820000000007</c:v>
                </c:pt>
                <c:pt idx="4">
                  <c:v>13398.277</c:v>
                </c:pt>
                <c:pt idx="5">
                  <c:v>13532.019</c:v>
                </c:pt>
                <c:pt idx="6">
                  <c:v>23622.212</c:v>
                </c:pt>
                <c:pt idx="7">
                  <c:v>18623.977999999999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Consolidato!$K$7</c:f>
              <c:strCache>
                <c:ptCount val="1"/>
                <c:pt idx="0">
                  <c:v>Parma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Consolidato!$L$7:$S$7</c:f>
              <c:numCache>
                <c:formatCode>#,##0</c:formatCode>
                <c:ptCount val="8"/>
                <c:pt idx="0">
                  <c:v>11046.433000000006</c:v>
                </c:pt>
                <c:pt idx="1">
                  <c:v>2608.8249999999998</c:v>
                </c:pt>
                <c:pt idx="2">
                  <c:v>6454.8680000000004</c:v>
                </c:pt>
                <c:pt idx="3">
                  <c:v>3778.5819999999999</c:v>
                </c:pt>
                <c:pt idx="4">
                  <c:v>5679.7369999999992</c:v>
                </c:pt>
                <c:pt idx="5">
                  <c:v>1839.2160000000001</c:v>
                </c:pt>
                <c:pt idx="6">
                  <c:v>4655.5710000000008</c:v>
                </c:pt>
                <c:pt idx="7">
                  <c:v>2778.8930000000023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Consolidato!$K$8</c:f>
              <c:strCache>
                <c:ptCount val="1"/>
                <c:pt idx="0">
                  <c:v>Modena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Consolidato!$L$8:$S$8</c:f>
              <c:numCache>
                <c:formatCode>#,##0</c:formatCode>
                <c:ptCount val="8"/>
                <c:pt idx="0">
                  <c:v>60.165000000000013</c:v>
                </c:pt>
                <c:pt idx="1">
                  <c:v>184.732</c:v>
                </c:pt>
                <c:pt idx="2">
                  <c:v>277.01</c:v>
                </c:pt>
                <c:pt idx="3">
                  <c:v>204.27099999999999</c:v>
                </c:pt>
                <c:pt idx="4">
                  <c:v>348.93899999999951</c:v>
                </c:pt>
                <c:pt idx="5">
                  <c:v>-447.96999999999974</c:v>
                </c:pt>
                <c:pt idx="6">
                  <c:v>148.10299999999998</c:v>
                </c:pt>
                <c:pt idx="7">
                  <c:v>259.91399999999959</c:v>
                </c:pt>
              </c:numCache>
            </c:numRef>
          </c:val>
          <c:smooth val="0"/>
        </c:ser>
        <c:ser>
          <c:idx val="5"/>
          <c:order val="7"/>
          <c:tx>
            <c:strRef>
              <c:f>Consolidato!$K$9</c:f>
              <c:strCache>
                <c:ptCount val="1"/>
                <c:pt idx="0">
                  <c:v>Cesena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Consolidato!$L$9:$S$9</c:f>
              <c:numCache>
                <c:formatCode>#,##0</c:formatCode>
                <c:ptCount val="8"/>
                <c:pt idx="0">
                  <c:v>280.077</c:v>
                </c:pt>
                <c:pt idx="1">
                  <c:v>225.35400000000001</c:v>
                </c:pt>
                <c:pt idx="2">
                  <c:v>205.69499999999999</c:v>
                </c:pt>
                <c:pt idx="3">
                  <c:v>113.82599999999998</c:v>
                </c:pt>
                <c:pt idx="4">
                  <c:v>142.286</c:v>
                </c:pt>
                <c:pt idx="5">
                  <c:v>166.59</c:v>
                </c:pt>
                <c:pt idx="6">
                  <c:v>-63.726000000000013</c:v>
                </c:pt>
                <c:pt idx="7">
                  <c:v>176.08500000000001</c:v>
                </c:pt>
              </c:numCache>
            </c:numRef>
          </c:val>
          <c:smooth val="0"/>
        </c:ser>
        <c:ser>
          <c:idx val="6"/>
          <c:order val="8"/>
          <c:tx>
            <c:strRef>
              <c:f>Consolidato!$K$10</c:f>
              <c:strCache>
                <c:ptCount val="1"/>
                <c:pt idx="0">
                  <c:v>Piacenza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Consolidato!$L$10:$S$10</c:f>
              <c:numCache>
                <c:formatCode>#,##0</c:formatCode>
                <c:ptCount val="8"/>
                <c:pt idx="0">
                  <c:v>619.82599999999945</c:v>
                </c:pt>
                <c:pt idx="1">
                  <c:v>-221.72</c:v>
                </c:pt>
                <c:pt idx="2">
                  <c:v>594.23500000000001</c:v>
                </c:pt>
                <c:pt idx="3">
                  <c:v>228.054</c:v>
                </c:pt>
                <c:pt idx="4">
                  <c:v>327.92999999999967</c:v>
                </c:pt>
                <c:pt idx="5">
                  <c:v>-70.884999999999991</c:v>
                </c:pt>
                <c:pt idx="6">
                  <c:v>416.20099999999974</c:v>
                </c:pt>
                <c:pt idx="7">
                  <c:v>-85.846000000000004</c:v>
                </c:pt>
              </c:numCache>
            </c:numRef>
          </c:val>
          <c:smooth val="0"/>
        </c:ser>
        <c:ser>
          <c:idx val="7"/>
          <c:order val="9"/>
          <c:tx>
            <c:strRef>
              <c:f>Consolidato!$K$11</c:f>
              <c:strCache>
                <c:ptCount val="1"/>
                <c:pt idx="0">
                  <c:v>Forli'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Consolidato!$L$2:$S$2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Consolidato!$L$11:$S$11</c:f>
              <c:numCache>
                <c:formatCode>#,##0</c:formatCode>
                <c:ptCount val="8"/>
                <c:pt idx="0">
                  <c:v>150.678</c:v>
                </c:pt>
                <c:pt idx="1">
                  <c:v>289.24799999999999</c:v>
                </c:pt>
                <c:pt idx="2">
                  <c:v>123.643</c:v>
                </c:pt>
                <c:pt idx="3">
                  <c:v>406.02299999999974</c:v>
                </c:pt>
                <c:pt idx="4">
                  <c:v>162.80700000000004</c:v>
                </c:pt>
                <c:pt idx="5">
                  <c:v>513.52099999999996</c:v>
                </c:pt>
                <c:pt idx="6">
                  <c:v>275.03500000000003</c:v>
                </c:pt>
                <c:pt idx="7">
                  <c:v>230.79299999999998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670688"/>
        <c:axId val="363671472"/>
      </c:lineChart>
      <c:catAx>
        <c:axId val="363670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3671472"/>
        <c:crosses val="autoZero"/>
        <c:auto val="1"/>
        <c:lblAlgn val="ctr"/>
        <c:lblOffset val="100"/>
        <c:noMultiLvlLbl val="0"/>
      </c:catAx>
      <c:valAx>
        <c:axId val="363671472"/>
        <c:scaling>
          <c:orientation val="minMax"/>
          <c:max val="55000"/>
          <c:min val="-1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367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5026798141088163"/>
          <c:h val="0.74023492742149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baseline="0"/>
              <a:t>UTILE NETTO (,000 euro)</a:t>
            </a:r>
            <a:endParaRPr lang="it-IT" b="1"/>
          </a:p>
        </c:rich>
      </c:tx>
      <c:layout>
        <c:manualLayout>
          <c:xMode val="edge"/>
          <c:yMode val="edge"/>
          <c:x val="0.29724588839949673"/>
          <c:y val="2.88519261973786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7"/>
          <c:order val="0"/>
          <c:tx>
            <c:strRef>
              <c:f>Consolidato!$T$12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Consolidato!$U$12:$AB$12</c:f>
              <c:numCache>
                <c:formatCode>#,##0</c:formatCode>
                <c:ptCount val="8"/>
                <c:pt idx="0">
                  <c:v>7355.5790000000006</c:v>
                </c:pt>
                <c:pt idx="1">
                  <c:v>-4202.5660000000034</c:v>
                </c:pt>
                <c:pt idx="2">
                  <c:v>-2035.077</c:v>
                </c:pt>
                <c:pt idx="3">
                  <c:v>-1732.4480000000001</c:v>
                </c:pt>
                <c:pt idx="4">
                  <c:v>3228.9890000000005</c:v>
                </c:pt>
                <c:pt idx="5">
                  <c:v>-9618.0480000000007</c:v>
                </c:pt>
                <c:pt idx="6">
                  <c:v>2121.6629999999973</c:v>
                </c:pt>
                <c:pt idx="7">
                  <c:v>9964.8240000000023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Consolidato!$T$3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489814814814836E-2"/>
                  <c:y val="-3.060833333333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620370370370403E-2"/>
                  <c:y val="2.6506250000000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Consolidato!$U$3:$AB$3</c:f>
              <c:numCache>
                <c:formatCode>#,##0</c:formatCode>
                <c:ptCount val="8"/>
                <c:pt idx="0">
                  <c:v>-19106</c:v>
                </c:pt>
                <c:pt idx="1">
                  <c:v>-16625</c:v>
                </c:pt>
                <c:pt idx="2">
                  <c:v>-1936</c:v>
                </c:pt>
                <c:pt idx="3">
                  <c:v>5149</c:v>
                </c:pt>
                <c:pt idx="4">
                  <c:v>2074</c:v>
                </c:pt>
                <c:pt idx="5">
                  <c:v>-3663</c:v>
                </c:pt>
                <c:pt idx="6">
                  <c:v>4111</c:v>
                </c:pt>
                <c:pt idx="7">
                  <c:v>-18081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Consolidato!$T$7</c:f>
              <c:strCache>
                <c:ptCount val="1"/>
                <c:pt idx="0">
                  <c:v>Parma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495370370370372E-3"/>
                  <c:y val="-1.3229166666666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Consolidato!$U$7:$AB$7</c:f>
              <c:numCache>
                <c:formatCode>#,##0</c:formatCode>
                <c:ptCount val="8"/>
                <c:pt idx="0">
                  <c:v>4455.7699999999995</c:v>
                </c:pt>
                <c:pt idx="1">
                  <c:v>-2709.8380000000002</c:v>
                </c:pt>
                <c:pt idx="2">
                  <c:v>122.23399999999999</c:v>
                </c:pt>
                <c:pt idx="3">
                  <c:v>30.518999999999988</c:v>
                </c:pt>
                <c:pt idx="4">
                  <c:v>615.077</c:v>
                </c:pt>
                <c:pt idx="5">
                  <c:v>-888.86399999999958</c:v>
                </c:pt>
                <c:pt idx="6">
                  <c:v>224.22300000000001</c:v>
                </c:pt>
                <c:pt idx="7">
                  <c:v>-571.55099999999959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Consolidato!$T$6</c:f>
              <c:strCache>
                <c:ptCount val="1"/>
                <c:pt idx="0">
                  <c:v>Rimini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495370370370372E-3"/>
                  <c:y val="1.1024305555555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386574074074115E-2"/>
                  <c:y val="2.2048611111110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Consolidato!$U$6:$AB$6</c:f>
              <c:numCache>
                <c:formatCode>#,##0</c:formatCode>
                <c:ptCount val="8"/>
                <c:pt idx="0">
                  <c:v>3283.7550000000001</c:v>
                </c:pt>
                <c:pt idx="1">
                  <c:v>-957.755</c:v>
                </c:pt>
                <c:pt idx="2">
                  <c:v>-569.57600000000002</c:v>
                </c:pt>
                <c:pt idx="3">
                  <c:v>-929.79800000000046</c:v>
                </c:pt>
                <c:pt idx="4">
                  <c:v>2236.9349999999999</c:v>
                </c:pt>
                <c:pt idx="5">
                  <c:v>-513.697</c:v>
                </c:pt>
                <c:pt idx="6">
                  <c:v>3096.79</c:v>
                </c:pt>
                <c:pt idx="7">
                  <c:v>8810.1039999999921</c:v>
                </c:pt>
              </c:numCache>
            </c:numRef>
          </c:val>
          <c:smooth val="0"/>
        </c:ser>
        <c:ser>
          <c:idx val="8"/>
          <c:order val="4"/>
          <c:tx>
            <c:strRef>
              <c:f>Consolidato!$T$4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Consolidato!$U$4:$AB$4</c:f>
              <c:numCache>
                <c:formatCode>#,##0</c:formatCode>
                <c:ptCount val="8"/>
                <c:pt idx="0">
                  <c:v>138.916</c:v>
                </c:pt>
                <c:pt idx="1">
                  <c:v>42.844000000000001</c:v>
                </c:pt>
                <c:pt idx="2">
                  <c:v>-1420.3969999999999</c:v>
                </c:pt>
                <c:pt idx="3">
                  <c:v>-517.38099999999997</c:v>
                </c:pt>
                <c:pt idx="4">
                  <c:v>595.721</c:v>
                </c:pt>
                <c:pt idx="5">
                  <c:v>-7291.4220000000014</c:v>
                </c:pt>
                <c:pt idx="6">
                  <c:v>-992.73800000000051</c:v>
                </c:pt>
                <c:pt idx="7">
                  <c:v>2289.7710000000002</c:v>
                </c:pt>
              </c:numCache>
            </c:numRef>
          </c:val>
          <c:smooth val="0"/>
        </c:ser>
        <c:ser>
          <c:idx val="9"/>
          <c:order val="5"/>
          <c:tx>
            <c:strRef>
              <c:f>Consolidato!$T$5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Consolidato!$U$5:$AB$5</c:f>
              <c:numCache>
                <c:formatCode>General</c:formatCode>
                <c:ptCount val="8"/>
                <c:pt idx="0" formatCode="#,##0">
                  <c:v>483.67399999999975</c:v>
                </c:pt>
                <c:pt idx="7" formatCode="#,##0">
                  <c:v>0</c:v>
                </c:pt>
              </c:numCache>
            </c:numRef>
          </c:val>
          <c:smooth val="0"/>
        </c:ser>
        <c:ser>
          <c:idx val="3"/>
          <c:order val="6"/>
          <c:tx>
            <c:strRef>
              <c:f>Consolidato!$T$8</c:f>
              <c:strCache>
                <c:ptCount val="1"/>
                <c:pt idx="0">
                  <c:v>Modena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Consolidato!$U$8:$AB$8</c:f>
              <c:numCache>
                <c:formatCode>#,##0</c:formatCode>
                <c:ptCount val="8"/>
                <c:pt idx="0">
                  <c:v>-250.07399999999998</c:v>
                </c:pt>
                <c:pt idx="1">
                  <c:v>123.59</c:v>
                </c:pt>
                <c:pt idx="2">
                  <c:v>20.564999999999987</c:v>
                </c:pt>
                <c:pt idx="3">
                  <c:v>9.609</c:v>
                </c:pt>
                <c:pt idx="4">
                  <c:v>7.056</c:v>
                </c:pt>
                <c:pt idx="5">
                  <c:v>-579.76199999999949</c:v>
                </c:pt>
                <c:pt idx="6">
                  <c:v>0.37200000000000022</c:v>
                </c:pt>
                <c:pt idx="7">
                  <c:v>12.389000000000006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Consolidato!$T$9</c:f>
              <c:strCache>
                <c:ptCount val="1"/>
                <c:pt idx="0">
                  <c:v>Cesena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Consolidato!$U$9:$AB$9</c:f>
              <c:numCache>
                <c:formatCode>#,##0</c:formatCode>
                <c:ptCount val="8"/>
                <c:pt idx="0">
                  <c:v>1.339</c:v>
                </c:pt>
                <c:pt idx="1">
                  <c:v>0.90400000000000003</c:v>
                </c:pt>
                <c:pt idx="2">
                  <c:v>2.9579999999999997</c:v>
                </c:pt>
                <c:pt idx="3">
                  <c:v>1.125999999999999</c:v>
                </c:pt>
                <c:pt idx="4">
                  <c:v>2.387</c:v>
                </c:pt>
                <c:pt idx="5">
                  <c:v>2.7229999999999999</c:v>
                </c:pt>
                <c:pt idx="6">
                  <c:v>0.25900000000000001</c:v>
                </c:pt>
                <c:pt idx="7">
                  <c:v>5.9239999999999995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Consolidato!$T$10</c:f>
              <c:strCache>
                <c:ptCount val="1"/>
                <c:pt idx="0">
                  <c:v>Piacenza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Consolidato!$U$10:$AB$10</c:f>
              <c:numCache>
                <c:formatCode>#,##0</c:formatCode>
                <c:ptCount val="8"/>
                <c:pt idx="0">
                  <c:v>18.199000000000005</c:v>
                </c:pt>
                <c:pt idx="1">
                  <c:v>-704.81699999999955</c:v>
                </c:pt>
                <c:pt idx="2">
                  <c:v>15.737</c:v>
                </c:pt>
                <c:pt idx="3">
                  <c:v>-329.553</c:v>
                </c:pt>
                <c:pt idx="4">
                  <c:v>-40.743000000000002</c:v>
                </c:pt>
                <c:pt idx="5">
                  <c:v>-423.66699999999975</c:v>
                </c:pt>
                <c:pt idx="6">
                  <c:v>12.403</c:v>
                </c:pt>
                <c:pt idx="7">
                  <c:v>-481.71899999999965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Consolidato!$T$11</c:f>
              <c:strCache>
                <c:ptCount val="1"/>
                <c:pt idx="0">
                  <c:v>Forli'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Consolidato!$U$2:$AB$2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Consolidato!$U$11:$AB$11</c:f>
              <c:numCache>
                <c:formatCode>#,##0</c:formatCode>
                <c:ptCount val="8"/>
                <c:pt idx="0">
                  <c:v>-292.32599999999979</c:v>
                </c:pt>
                <c:pt idx="1">
                  <c:v>2.5059999999999998</c:v>
                </c:pt>
                <c:pt idx="2">
                  <c:v>-206.59800000000001</c:v>
                </c:pt>
                <c:pt idx="3">
                  <c:v>3.03</c:v>
                </c:pt>
                <c:pt idx="4">
                  <c:v>-187.44399999999999</c:v>
                </c:pt>
                <c:pt idx="5">
                  <c:v>76.641000000000005</c:v>
                </c:pt>
                <c:pt idx="6">
                  <c:v>-219.64599999999999</c:v>
                </c:pt>
                <c:pt idx="7">
                  <c:v>-100.09399999999999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693072"/>
        <c:axId val="510692680"/>
      </c:lineChart>
      <c:catAx>
        <c:axId val="51069307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0692680"/>
        <c:crosses val="autoZero"/>
        <c:auto val="1"/>
        <c:lblAlgn val="ctr"/>
        <c:lblOffset val="100"/>
        <c:noMultiLvlLbl val="0"/>
      </c:catAx>
      <c:valAx>
        <c:axId val="510692680"/>
        <c:scaling>
          <c:orientation val="minMax"/>
          <c:max val="10000"/>
          <c:min val="-2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0693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46546187517752"/>
          <c:y val="0.12828199442596791"/>
          <c:w val="0.19490826226511779"/>
          <c:h val="0.701392473731911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baseline="0"/>
              <a:t>TOTALE DEBITI (,000 euro)</a:t>
            </a:r>
            <a:endParaRPr lang="it-IT" b="1"/>
          </a:p>
        </c:rich>
      </c:tx>
      <c:layout>
        <c:manualLayout>
          <c:xMode val="edge"/>
          <c:yMode val="edge"/>
          <c:x val="0.29724588839949673"/>
          <c:y val="2.88519261973786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6"/>
          <c:order val="0"/>
          <c:tx>
            <c:strRef>
              <c:f>Consolidato!$AC$12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277777777777831E-2"/>
                  <c:y val="-2.425347222222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7326388888888934E-2"/>
                  <c:y val="-2.866319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Consolidato!$AD$12:$AK$12</c:f>
              <c:numCache>
                <c:formatCode>#,##0</c:formatCode>
                <c:ptCount val="8"/>
                <c:pt idx="0">
                  <c:v>251238.231</c:v>
                </c:pt>
                <c:pt idx="1">
                  <c:v>243652.05399999995</c:v>
                </c:pt>
                <c:pt idx="2">
                  <c:v>264632.18200000003</c:v>
                </c:pt>
                <c:pt idx="3">
                  <c:v>282913.31299999985</c:v>
                </c:pt>
                <c:pt idx="4">
                  <c:v>261812.18</c:v>
                </c:pt>
                <c:pt idx="5">
                  <c:v>261870.52500000002</c:v>
                </c:pt>
                <c:pt idx="6">
                  <c:v>290272.78200000001</c:v>
                </c:pt>
                <c:pt idx="7">
                  <c:v>261275.08499999988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Consolidato!$AC$3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796296296296395E-2"/>
                  <c:y val="2.425347222222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Consolidato!$AD$3:$AK$3</c:f>
              <c:numCache>
                <c:formatCode>#,##0</c:formatCode>
                <c:ptCount val="8"/>
                <c:pt idx="0">
                  <c:v>233414</c:v>
                </c:pt>
                <c:pt idx="1">
                  <c:v>226533</c:v>
                </c:pt>
                <c:pt idx="2">
                  <c:v>204688</c:v>
                </c:pt>
                <c:pt idx="3">
                  <c:v>208516</c:v>
                </c:pt>
                <c:pt idx="4">
                  <c:v>202892</c:v>
                </c:pt>
                <c:pt idx="5">
                  <c:v>211867</c:v>
                </c:pt>
                <c:pt idx="6">
                  <c:v>222329</c:v>
                </c:pt>
                <c:pt idx="7">
                  <c:v>249731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Consolidato!$AC$4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6145833333333334E-2"/>
                  <c:y val="-1.543402777777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Consolidato!$AD$4:$AK$4</c:f>
              <c:numCache>
                <c:formatCode>#,##0</c:formatCode>
                <c:ptCount val="8"/>
                <c:pt idx="0">
                  <c:v>131868.04999999999</c:v>
                </c:pt>
                <c:pt idx="1">
                  <c:v>137591.61800000007</c:v>
                </c:pt>
                <c:pt idx="2">
                  <c:v>147218.96399999998</c:v>
                </c:pt>
                <c:pt idx="3">
                  <c:v>148543.28599999999</c:v>
                </c:pt>
                <c:pt idx="4">
                  <c:v>161637.42099999989</c:v>
                </c:pt>
                <c:pt idx="5">
                  <c:v>167247.63800000001</c:v>
                </c:pt>
                <c:pt idx="6">
                  <c:v>201025.35299999992</c:v>
                </c:pt>
                <c:pt idx="7">
                  <c:v>159117.88499999989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Consolidato!$AC$5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6458333333333341E-2"/>
                  <c:y val="-1.7638888888888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Consolidato!$AD$5:$AK$5</c:f>
              <c:numCache>
                <c:formatCode>General</c:formatCode>
                <c:ptCount val="8"/>
                <c:pt idx="0" formatCode="#,##0">
                  <c:v>69074.104999999996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Consolidato!$AC$6</c:f>
              <c:strCache>
                <c:ptCount val="1"/>
                <c:pt idx="0">
                  <c:v>Rimini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398148148148148E-3"/>
                  <c:y val="1.10243055555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27314814814812E-2"/>
                  <c:y val="-2.425347222222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Consolidato!$AD$6:$AK$6</c:f>
              <c:numCache>
                <c:formatCode>#,##0</c:formatCode>
                <c:ptCount val="8"/>
                <c:pt idx="0">
                  <c:v>65154.255000000005</c:v>
                </c:pt>
                <c:pt idx="1">
                  <c:v>51677.082000000002</c:v>
                </c:pt>
                <c:pt idx="2">
                  <c:v>57163.834000000003</c:v>
                </c:pt>
                <c:pt idx="3">
                  <c:v>62388.829000000005</c:v>
                </c:pt>
                <c:pt idx="4">
                  <c:v>66469.23</c:v>
                </c:pt>
                <c:pt idx="5">
                  <c:v>63447.866000000002</c:v>
                </c:pt>
                <c:pt idx="6">
                  <c:v>67146.948999999979</c:v>
                </c:pt>
                <c:pt idx="7">
                  <c:v>77891.024999999994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Consolidato!$AC$7</c:f>
              <c:strCache>
                <c:ptCount val="1"/>
                <c:pt idx="0">
                  <c:v>Parma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15740740740742E-2"/>
                  <c:y val="-1.984375000000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Consolidato!$AD$7:$AK$7</c:f>
              <c:numCache>
                <c:formatCode>#,##0</c:formatCode>
                <c:ptCount val="8"/>
                <c:pt idx="0">
                  <c:v>42051.224999999999</c:v>
                </c:pt>
                <c:pt idx="1">
                  <c:v>41766.015000000007</c:v>
                </c:pt>
                <c:pt idx="2">
                  <c:v>47723.637999999999</c:v>
                </c:pt>
                <c:pt idx="3">
                  <c:v>58936.654000000002</c:v>
                </c:pt>
                <c:pt idx="4">
                  <c:v>23185.596000000001</c:v>
                </c:pt>
                <c:pt idx="5">
                  <c:v>19488.332999999984</c:v>
                </c:pt>
                <c:pt idx="6">
                  <c:v>12278.058999999985</c:v>
                </c:pt>
                <c:pt idx="7">
                  <c:v>13688.57</c:v>
                </c:pt>
              </c:numCache>
            </c:numRef>
          </c:val>
          <c:smooth val="0"/>
        </c:ser>
        <c:ser>
          <c:idx val="2"/>
          <c:order val="6"/>
          <c:tx>
            <c:strRef>
              <c:f>Consolidato!$AC$8</c:f>
              <c:strCache>
                <c:ptCount val="1"/>
                <c:pt idx="0">
                  <c:v>Modena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Consolidato!$AD$8:$AK$8</c:f>
              <c:numCache>
                <c:formatCode>#,##0</c:formatCode>
                <c:ptCount val="8"/>
                <c:pt idx="0">
                  <c:v>2869.4180000000001</c:v>
                </c:pt>
                <c:pt idx="1">
                  <c:v>1894.848</c:v>
                </c:pt>
                <c:pt idx="2">
                  <c:v>2015.6879999999999</c:v>
                </c:pt>
                <c:pt idx="3">
                  <c:v>2048.79</c:v>
                </c:pt>
                <c:pt idx="4">
                  <c:v>2236.5729999999999</c:v>
                </c:pt>
                <c:pt idx="5">
                  <c:v>2491.748999999998</c:v>
                </c:pt>
                <c:pt idx="6">
                  <c:v>1545.6409999999998</c:v>
                </c:pt>
                <c:pt idx="7">
                  <c:v>1558.3889999999999</c:v>
                </c:pt>
              </c:numCache>
            </c:numRef>
          </c:val>
          <c:smooth val="0"/>
        </c:ser>
        <c:ser>
          <c:idx val="3"/>
          <c:order val="7"/>
          <c:tx>
            <c:strRef>
              <c:f>Consolidato!$AC$9</c:f>
              <c:strCache>
                <c:ptCount val="1"/>
                <c:pt idx="0">
                  <c:v>Cesena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Consolidato!$AD$9:$AK$9</c:f>
              <c:numCache>
                <c:formatCode>#,##0</c:formatCode>
                <c:ptCount val="8"/>
                <c:pt idx="0">
                  <c:v>423.351</c:v>
                </c:pt>
                <c:pt idx="1">
                  <c:v>1218.1469999999999</c:v>
                </c:pt>
                <c:pt idx="2">
                  <c:v>1152.732</c:v>
                </c:pt>
                <c:pt idx="3">
                  <c:v>1188.433</c:v>
                </c:pt>
                <c:pt idx="4">
                  <c:v>1090.3109999999999</c:v>
                </c:pt>
                <c:pt idx="5">
                  <c:v>1493.3439999999998</c:v>
                </c:pt>
                <c:pt idx="6">
                  <c:v>866.52300000000002</c:v>
                </c:pt>
                <c:pt idx="7">
                  <c:v>1322.001</c:v>
                </c:pt>
              </c:numCache>
            </c:numRef>
          </c:val>
          <c:smooth val="0"/>
        </c:ser>
        <c:ser>
          <c:idx val="4"/>
          <c:order val="8"/>
          <c:tx>
            <c:strRef>
              <c:f>Consolidato!$AC$10</c:f>
              <c:strCache>
                <c:ptCount val="1"/>
                <c:pt idx="0">
                  <c:v>Piacenza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Consolidato!$AD$10:$AK$10</c:f>
              <c:numCache>
                <c:formatCode>#,##0</c:formatCode>
                <c:ptCount val="8"/>
                <c:pt idx="0">
                  <c:v>5960.3440000000001</c:v>
                </c:pt>
                <c:pt idx="1">
                  <c:v>6390.1760000000004</c:v>
                </c:pt>
                <c:pt idx="2">
                  <c:v>6036.6590000000024</c:v>
                </c:pt>
                <c:pt idx="3">
                  <c:v>6508.741</c:v>
                </c:pt>
                <c:pt idx="4">
                  <c:v>3560.143</c:v>
                </c:pt>
                <c:pt idx="5">
                  <c:v>3734.8730000000019</c:v>
                </c:pt>
                <c:pt idx="6">
                  <c:v>3422.2459999999987</c:v>
                </c:pt>
                <c:pt idx="7">
                  <c:v>3483.8580000000002</c:v>
                </c:pt>
              </c:numCache>
            </c:numRef>
          </c:val>
          <c:smooth val="0"/>
        </c:ser>
        <c:ser>
          <c:idx val="5"/>
          <c:order val="9"/>
          <c:tx>
            <c:strRef>
              <c:f>Consolidato!$AC$11</c:f>
              <c:strCache>
                <c:ptCount val="1"/>
                <c:pt idx="0">
                  <c:v>Forli'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Consolidato!$AD$2:$AK$2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Consolidato!$AD$11:$AK$11</c:f>
              <c:numCache>
                <c:formatCode>#,##0</c:formatCode>
                <c:ptCount val="8"/>
                <c:pt idx="0">
                  <c:v>2911.5879999999997</c:v>
                </c:pt>
                <c:pt idx="1">
                  <c:v>3114.1679999999997</c:v>
                </c:pt>
                <c:pt idx="2">
                  <c:v>3320.6669999999981</c:v>
                </c:pt>
                <c:pt idx="3">
                  <c:v>3298.58</c:v>
                </c:pt>
                <c:pt idx="4">
                  <c:v>3632.9059999999999</c:v>
                </c:pt>
                <c:pt idx="5">
                  <c:v>3966.7219999999998</c:v>
                </c:pt>
                <c:pt idx="6">
                  <c:v>3988.0110000000018</c:v>
                </c:pt>
                <c:pt idx="7">
                  <c:v>4213.357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692288"/>
        <c:axId val="64765104"/>
      </c:lineChart>
      <c:catAx>
        <c:axId val="5106922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765104"/>
        <c:crosses val="autoZero"/>
        <c:auto val="1"/>
        <c:lblAlgn val="ctr"/>
        <c:lblOffset val="100"/>
        <c:noMultiLvlLbl val="0"/>
      </c:catAx>
      <c:valAx>
        <c:axId val="64765104"/>
        <c:scaling>
          <c:orientation val="minMax"/>
          <c:max val="30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069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9490826226511779"/>
          <c:h val="0.6376233463475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prstClr val="white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/>
              <a:t>RICAVI VENDITE E PRESTAZIONI</a:t>
            </a:r>
            <a:r>
              <a:rPr lang="it-IT" b="1" baseline="0" dirty="0" smtClean="0"/>
              <a:t>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baseline="0" dirty="0" smtClean="0"/>
              <a:t>2014</a:t>
            </a:r>
            <a:endParaRPr lang="it-IT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870370370370526E-2"/>
          <c:y val="0.11812152777777779"/>
          <c:w val="0.88379166666666664"/>
          <c:h val="0.563921759259259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Consolidato!$B$35:$B$40</c:f>
              <c:strCache>
                <c:ptCount val="6"/>
                <c:pt idx="0">
                  <c:v>Milano</c:v>
                </c:pt>
                <c:pt idx="1">
                  <c:v>Verona</c:v>
                </c:pt>
                <c:pt idx="2">
                  <c:v>Bologna</c:v>
                </c:pt>
                <c:pt idx="3">
                  <c:v>Bologna+Parma+Rimini</c:v>
                </c:pt>
                <c:pt idx="4">
                  <c:v>Bologna+Modena+Parma+Rimini</c:v>
                </c:pt>
                <c:pt idx="5">
                  <c:v>Emilia-Romagna totale</c:v>
                </c:pt>
              </c:strCache>
            </c:strRef>
          </c:cat>
          <c:val>
            <c:numRef>
              <c:f>Consolidato!$C$35:$C$40</c:f>
              <c:numCache>
                <c:formatCode>#,##0</c:formatCode>
                <c:ptCount val="6"/>
                <c:pt idx="0">
                  <c:v>100</c:v>
                </c:pt>
                <c:pt idx="1">
                  <c:v>30.524495125419143</c:v>
                </c:pt>
                <c:pt idx="2">
                  <c:v>45.739125386524016</c:v>
                </c:pt>
                <c:pt idx="3">
                  <c:v>84.972085945807223</c:v>
                </c:pt>
                <c:pt idx="4">
                  <c:v>86.580581120114658</c:v>
                </c:pt>
                <c:pt idx="5">
                  <c:v>89.040395670117448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764712"/>
        <c:axId val="64765888"/>
      </c:barChart>
      <c:catAx>
        <c:axId val="6476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765888"/>
        <c:crosses val="autoZero"/>
        <c:auto val="1"/>
        <c:lblAlgn val="ctr"/>
        <c:lblOffset val="100"/>
        <c:noMultiLvlLbl val="0"/>
      </c:catAx>
      <c:valAx>
        <c:axId val="64765888"/>
        <c:scaling>
          <c:orientation val="minMax"/>
          <c:max val="1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76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/>
              <a:t>RICAVI</a:t>
            </a:r>
            <a:r>
              <a:rPr lang="it-IT" b="1" baseline="0" dirty="0" smtClean="0"/>
              <a:t> VENDITE PRESTAZIONI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baseline="0" dirty="0" smtClean="0"/>
              <a:t>2009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0930555555555561E-2"/>
          <c:y val="0.11896018518518522"/>
          <c:w val="0.88379166666666664"/>
          <c:h val="0.566023148148148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Consolidato!$B$35:$B$40</c:f>
              <c:strCache>
                <c:ptCount val="6"/>
                <c:pt idx="0">
                  <c:v>Milano</c:v>
                </c:pt>
                <c:pt idx="1">
                  <c:v>Verona</c:v>
                </c:pt>
                <c:pt idx="2">
                  <c:v>Bologna</c:v>
                </c:pt>
                <c:pt idx="3">
                  <c:v>Bologna+Parma+Rimini</c:v>
                </c:pt>
                <c:pt idx="4">
                  <c:v>Bologna+Modena+Parma+Rimini</c:v>
                </c:pt>
                <c:pt idx="5">
                  <c:v>Emilia-Romagna totale</c:v>
                </c:pt>
              </c:strCache>
            </c:strRef>
          </c:cat>
          <c:val>
            <c:numRef>
              <c:f>Consolidato!$H$35:$H$40</c:f>
              <c:numCache>
                <c:formatCode>General</c:formatCode>
                <c:ptCount val="6"/>
                <c:pt idx="0" formatCode="#,##0">
                  <c:v>100</c:v>
                </c:pt>
                <c:pt idx="2" formatCode="#,##0">
                  <c:v>34.474709065577194</c:v>
                </c:pt>
                <c:pt idx="3" formatCode="#,##0">
                  <c:v>64.71144521548328</c:v>
                </c:pt>
                <c:pt idx="4" formatCode="#,##0">
                  <c:v>65.580063335868573</c:v>
                </c:pt>
                <c:pt idx="5" formatCode="#,##0">
                  <c:v>67.656134021659284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344592"/>
        <c:axId val="360344984"/>
      </c:barChart>
      <c:catAx>
        <c:axId val="36034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0344984"/>
        <c:crosses val="autoZero"/>
        <c:auto val="1"/>
        <c:lblAlgn val="ctr"/>
        <c:lblOffset val="100"/>
        <c:noMultiLvlLbl val="0"/>
      </c:catAx>
      <c:valAx>
        <c:axId val="360344984"/>
        <c:scaling>
          <c:orientation val="minMax"/>
          <c:max val="1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034459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Foglio2!$A$1:$A$14</c:f>
              <c:strCache>
                <c:ptCount val="14"/>
                <c:pt idx="0">
                  <c:v>Belgium  </c:v>
                </c:pt>
                <c:pt idx="1">
                  <c:v>Czech Republic  </c:v>
                </c:pt>
                <c:pt idx="2">
                  <c:v>Finland  </c:v>
                </c:pt>
                <c:pt idx="3">
                  <c:v>France  </c:v>
                </c:pt>
                <c:pt idx="4">
                  <c:v>Germany  </c:v>
                </c:pt>
                <c:pt idx="5">
                  <c:v>Italy  </c:v>
                </c:pt>
                <c:pt idx="6">
                  <c:v>Netherlands  </c:v>
                </c:pt>
                <c:pt idx="7">
                  <c:v>Poland  </c:v>
                </c:pt>
                <c:pt idx="8">
                  <c:v>Portugal  </c:v>
                </c:pt>
                <c:pt idx="9">
                  <c:v>Russia  </c:v>
                </c:pt>
                <c:pt idx="10">
                  <c:v>Spain  </c:v>
                </c:pt>
                <c:pt idx="11">
                  <c:v>Sweden  </c:v>
                </c:pt>
                <c:pt idx="12">
                  <c:v>Switzerland  </c:v>
                </c:pt>
                <c:pt idx="13">
                  <c:v>Turkey  </c:v>
                </c:pt>
              </c:strCache>
            </c:strRef>
          </c:cat>
          <c:val>
            <c:numRef>
              <c:f>Foglio2!$B$1:$B$14</c:f>
              <c:numCache>
                <c:formatCode>General</c:formatCode>
                <c:ptCount val="14"/>
                <c:pt idx="0">
                  <c:v>44</c:v>
                </c:pt>
                <c:pt idx="1">
                  <c:v>48</c:v>
                </c:pt>
                <c:pt idx="2">
                  <c:v>69</c:v>
                </c:pt>
                <c:pt idx="3">
                  <c:v>536</c:v>
                </c:pt>
                <c:pt idx="4">
                  <c:v>210</c:v>
                </c:pt>
                <c:pt idx="5">
                  <c:v>179</c:v>
                </c:pt>
                <c:pt idx="6">
                  <c:v>62</c:v>
                </c:pt>
                <c:pt idx="7">
                  <c:v>212</c:v>
                </c:pt>
                <c:pt idx="8">
                  <c:v>27</c:v>
                </c:pt>
                <c:pt idx="9">
                  <c:v>78</c:v>
                </c:pt>
                <c:pt idx="10">
                  <c:v>240</c:v>
                </c:pt>
                <c:pt idx="11">
                  <c:v>42</c:v>
                </c:pt>
                <c:pt idx="12">
                  <c:v>81</c:v>
                </c:pt>
                <c:pt idx="13">
                  <c:v>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076208"/>
        <c:axId val="519081304"/>
      </c:barChart>
      <c:catAx>
        <c:axId val="519076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9081304"/>
        <c:crosses val="autoZero"/>
        <c:auto val="1"/>
        <c:lblAlgn val="ctr"/>
        <c:lblOffset val="100"/>
        <c:noMultiLvlLbl val="0"/>
      </c:catAx>
      <c:valAx>
        <c:axId val="5190813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19076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Foglio4!$A$2:$A$24</c:f>
              <c:strCache>
                <c:ptCount val="23"/>
                <c:pt idx="0">
                  <c:v>Austria </c:v>
                </c:pt>
                <c:pt idx="1">
                  <c:v>Belgium </c:v>
                </c:pt>
                <c:pt idx="2">
                  <c:v>Bulgaria </c:v>
                </c:pt>
                <c:pt idx="3">
                  <c:v>Croatia </c:v>
                </c:pt>
                <c:pt idx="4">
                  <c:v>Czech Republic </c:v>
                </c:pt>
                <c:pt idx="5">
                  <c:v>Finland </c:v>
                </c:pt>
                <c:pt idx="6">
                  <c:v>France </c:v>
                </c:pt>
                <c:pt idx="7">
                  <c:v>Germany </c:v>
                </c:pt>
                <c:pt idx="8">
                  <c:v>Hungary </c:v>
                </c:pt>
                <c:pt idx="9">
                  <c:v>Italy </c:v>
                </c:pt>
                <c:pt idx="10">
                  <c:v>Luxembourg </c:v>
                </c:pt>
                <c:pt idx="11">
                  <c:v>Montenegro </c:v>
                </c:pt>
                <c:pt idx="12">
                  <c:v>Netherlands </c:v>
                </c:pt>
                <c:pt idx="13">
                  <c:v>Poland </c:v>
                </c:pt>
                <c:pt idx="14">
                  <c:v>Portugal </c:v>
                </c:pt>
                <c:pt idx="15">
                  <c:v>Romania </c:v>
                </c:pt>
                <c:pt idx="16">
                  <c:v>Russia </c:v>
                </c:pt>
                <c:pt idx="17">
                  <c:v>Slovenia </c:v>
                </c:pt>
                <c:pt idx="18">
                  <c:v>Spain </c:v>
                </c:pt>
                <c:pt idx="19">
                  <c:v>Sweden </c:v>
                </c:pt>
                <c:pt idx="20">
                  <c:v>Switzerland </c:v>
                </c:pt>
                <c:pt idx="21">
                  <c:v>Turkey </c:v>
                </c:pt>
                <c:pt idx="22">
                  <c:v>Ukraine </c:v>
                </c:pt>
              </c:strCache>
            </c:strRef>
          </c:cat>
          <c:val>
            <c:numRef>
              <c:f>Foglio4!$B$2:$B$24</c:f>
            </c:numRef>
          </c:val>
        </c:ser>
        <c:ser>
          <c:idx val="1"/>
          <c:order val="1"/>
          <c:invertIfNegative val="0"/>
          <c:cat>
            <c:strRef>
              <c:f>Foglio4!$A$2:$A$24</c:f>
              <c:strCache>
                <c:ptCount val="23"/>
                <c:pt idx="0">
                  <c:v>Austria </c:v>
                </c:pt>
                <c:pt idx="1">
                  <c:v>Belgium </c:v>
                </c:pt>
                <c:pt idx="2">
                  <c:v>Bulgaria </c:v>
                </c:pt>
                <c:pt idx="3">
                  <c:v>Croatia </c:v>
                </c:pt>
                <c:pt idx="4">
                  <c:v>Czech Republic </c:v>
                </c:pt>
                <c:pt idx="5">
                  <c:v>Finland </c:v>
                </c:pt>
                <c:pt idx="6">
                  <c:v>France </c:v>
                </c:pt>
                <c:pt idx="7">
                  <c:v>Germany </c:v>
                </c:pt>
                <c:pt idx="8">
                  <c:v>Hungary </c:v>
                </c:pt>
                <c:pt idx="9">
                  <c:v>Italy </c:v>
                </c:pt>
                <c:pt idx="10">
                  <c:v>Luxembourg </c:v>
                </c:pt>
                <c:pt idx="11">
                  <c:v>Montenegro </c:v>
                </c:pt>
                <c:pt idx="12">
                  <c:v>Netherlands </c:v>
                </c:pt>
                <c:pt idx="13">
                  <c:v>Poland </c:v>
                </c:pt>
                <c:pt idx="14">
                  <c:v>Portugal </c:v>
                </c:pt>
                <c:pt idx="15">
                  <c:v>Romania </c:v>
                </c:pt>
                <c:pt idx="16">
                  <c:v>Russia </c:v>
                </c:pt>
                <c:pt idx="17">
                  <c:v>Slovenia </c:v>
                </c:pt>
                <c:pt idx="18">
                  <c:v>Spain </c:v>
                </c:pt>
                <c:pt idx="19">
                  <c:v>Sweden </c:v>
                </c:pt>
                <c:pt idx="20">
                  <c:v>Switzerland </c:v>
                </c:pt>
                <c:pt idx="21">
                  <c:v>Turkey </c:v>
                </c:pt>
                <c:pt idx="22">
                  <c:v>Ukraine </c:v>
                </c:pt>
              </c:strCache>
            </c:strRef>
          </c:cat>
          <c:val>
            <c:numRef>
              <c:f>Foglio4!$C$2:$C$24</c:f>
            </c:numRef>
          </c:val>
        </c:ser>
        <c:ser>
          <c:idx val="2"/>
          <c:order val="2"/>
          <c:invertIfNegative val="0"/>
          <c:cat>
            <c:strRef>
              <c:f>Foglio4!$A$2:$A$24</c:f>
              <c:strCache>
                <c:ptCount val="23"/>
                <c:pt idx="0">
                  <c:v>Austria </c:v>
                </c:pt>
                <c:pt idx="1">
                  <c:v>Belgium </c:v>
                </c:pt>
                <c:pt idx="2">
                  <c:v>Bulgaria </c:v>
                </c:pt>
                <c:pt idx="3">
                  <c:v>Croatia </c:v>
                </c:pt>
                <c:pt idx="4">
                  <c:v>Czech Republic </c:v>
                </c:pt>
                <c:pt idx="5">
                  <c:v>Finland </c:v>
                </c:pt>
                <c:pt idx="6">
                  <c:v>France </c:v>
                </c:pt>
                <c:pt idx="7">
                  <c:v>Germany </c:v>
                </c:pt>
                <c:pt idx="8">
                  <c:v>Hungary </c:v>
                </c:pt>
                <c:pt idx="9">
                  <c:v>Italy </c:v>
                </c:pt>
                <c:pt idx="10">
                  <c:v>Luxembourg </c:v>
                </c:pt>
                <c:pt idx="11">
                  <c:v>Montenegro </c:v>
                </c:pt>
                <c:pt idx="12">
                  <c:v>Netherlands </c:v>
                </c:pt>
                <c:pt idx="13">
                  <c:v>Poland </c:v>
                </c:pt>
                <c:pt idx="14">
                  <c:v>Portugal </c:v>
                </c:pt>
                <c:pt idx="15">
                  <c:v>Romania </c:v>
                </c:pt>
                <c:pt idx="16">
                  <c:v>Russia </c:v>
                </c:pt>
                <c:pt idx="17">
                  <c:v>Slovenia </c:v>
                </c:pt>
                <c:pt idx="18">
                  <c:v>Spain </c:v>
                </c:pt>
                <c:pt idx="19">
                  <c:v>Sweden </c:v>
                </c:pt>
                <c:pt idx="20">
                  <c:v>Switzerland </c:v>
                </c:pt>
                <c:pt idx="21">
                  <c:v>Turkey </c:v>
                </c:pt>
                <c:pt idx="22">
                  <c:v>Ukraine </c:v>
                </c:pt>
              </c:strCache>
            </c:strRef>
          </c:cat>
          <c:val>
            <c:numRef>
              <c:f>Foglio4!$D$2:$D$24</c:f>
            </c:numRef>
          </c:val>
        </c:ser>
        <c:ser>
          <c:idx val="3"/>
          <c:order val="3"/>
          <c:spPr>
            <a:solidFill>
              <a:schemeClr val="accent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Foglio4!$A$2:$A$24</c:f>
              <c:strCache>
                <c:ptCount val="23"/>
                <c:pt idx="0">
                  <c:v>Austria </c:v>
                </c:pt>
                <c:pt idx="1">
                  <c:v>Belgium </c:v>
                </c:pt>
                <c:pt idx="2">
                  <c:v>Bulgaria </c:v>
                </c:pt>
                <c:pt idx="3">
                  <c:v>Croatia </c:v>
                </c:pt>
                <c:pt idx="4">
                  <c:v>Czech Republic </c:v>
                </c:pt>
                <c:pt idx="5">
                  <c:v>Finland </c:v>
                </c:pt>
                <c:pt idx="6">
                  <c:v>France </c:v>
                </c:pt>
                <c:pt idx="7">
                  <c:v>Germany </c:v>
                </c:pt>
                <c:pt idx="8">
                  <c:v>Hungary </c:v>
                </c:pt>
                <c:pt idx="9">
                  <c:v>Italy </c:v>
                </c:pt>
                <c:pt idx="10">
                  <c:v>Luxembourg </c:v>
                </c:pt>
                <c:pt idx="11">
                  <c:v>Montenegro </c:v>
                </c:pt>
                <c:pt idx="12">
                  <c:v>Netherlands </c:v>
                </c:pt>
                <c:pt idx="13">
                  <c:v>Poland </c:v>
                </c:pt>
                <c:pt idx="14">
                  <c:v>Portugal </c:v>
                </c:pt>
                <c:pt idx="15">
                  <c:v>Romania </c:v>
                </c:pt>
                <c:pt idx="16">
                  <c:v>Russia </c:v>
                </c:pt>
                <c:pt idx="17">
                  <c:v>Slovenia </c:v>
                </c:pt>
                <c:pt idx="18">
                  <c:v>Spain </c:v>
                </c:pt>
                <c:pt idx="19">
                  <c:v>Sweden </c:v>
                </c:pt>
                <c:pt idx="20">
                  <c:v>Switzerland </c:v>
                </c:pt>
                <c:pt idx="21">
                  <c:v>Turkey </c:v>
                </c:pt>
                <c:pt idx="22">
                  <c:v>Ukraine </c:v>
                </c:pt>
              </c:strCache>
            </c:strRef>
          </c:cat>
          <c:val>
            <c:numRef>
              <c:f>Foglio4!$E$2:$E$24</c:f>
              <c:numCache>
                <c:formatCode>0.0</c:formatCode>
                <c:ptCount val="23"/>
                <c:pt idx="0">
                  <c:v>3.5714285714285716</c:v>
                </c:pt>
                <c:pt idx="1">
                  <c:v>4.8888888888888893</c:v>
                </c:pt>
                <c:pt idx="2">
                  <c:v>5</c:v>
                </c:pt>
                <c:pt idx="3">
                  <c:v>3</c:v>
                </c:pt>
                <c:pt idx="4">
                  <c:v>24</c:v>
                </c:pt>
                <c:pt idx="5">
                  <c:v>9.8571428571428577</c:v>
                </c:pt>
                <c:pt idx="6">
                  <c:v>6.5365853658536581</c:v>
                </c:pt>
                <c:pt idx="7">
                  <c:v>6.774193548387097</c:v>
                </c:pt>
                <c:pt idx="8">
                  <c:v>7.5</c:v>
                </c:pt>
                <c:pt idx="9">
                  <c:v>5.59375</c:v>
                </c:pt>
                <c:pt idx="10">
                  <c:v>5</c:v>
                </c:pt>
                <c:pt idx="11">
                  <c:v>1</c:v>
                </c:pt>
                <c:pt idx="12">
                  <c:v>10.333333333333334</c:v>
                </c:pt>
                <c:pt idx="13">
                  <c:v>13.25</c:v>
                </c:pt>
                <c:pt idx="14">
                  <c:v>13.5</c:v>
                </c:pt>
                <c:pt idx="15">
                  <c:v>5</c:v>
                </c:pt>
                <c:pt idx="16">
                  <c:v>7.0909090909090908</c:v>
                </c:pt>
                <c:pt idx="17">
                  <c:v>1</c:v>
                </c:pt>
                <c:pt idx="18">
                  <c:v>16</c:v>
                </c:pt>
                <c:pt idx="19">
                  <c:v>8.4</c:v>
                </c:pt>
                <c:pt idx="20">
                  <c:v>20.25</c:v>
                </c:pt>
                <c:pt idx="21">
                  <c:v>9.4651162790697683</c:v>
                </c:pt>
                <c:pt idx="22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079344"/>
        <c:axId val="519073856"/>
      </c:barChart>
      <c:catAx>
        <c:axId val="519079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9073856"/>
        <c:crosses val="autoZero"/>
        <c:auto val="1"/>
        <c:lblAlgn val="ctr"/>
        <c:lblOffset val="100"/>
        <c:noMultiLvlLbl val="0"/>
      </c:catAx>
      <c:valAx>
        <c:axId val="51907385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519079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0"/>
          <c:order val="0"/>
          <c:tx>
            <c:strRef>
              <c:f>'Totale expo'!$A$2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467881098817917E-2"/>
                  <c:y val="-2.408668081516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015729571782295E-3"/>
                  <c:y val="-1.239669502158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expo'!$B$2:$G$2</c:f>
              <c:numCache>
                <c:formatCode>###0;###0</c:formatCode>
                <c:ptCount val="6"/>
                <c:pt idx="0">
                  <c:v>63</c:v>
                </c:pt>
                <c:pt idx="1">
                  <c:v>61</c:v>
                </c:pt>
                <c:pt idx="2">
                  <c:v>61</c:v>
                </c:pt>
                <c:pt idx="3">
                  <c:v>41</c:v>
                </c:pt>
                <c:pt idx="4">
                  <c:v>52</c:v>
                </c:pt>
                <c:pt idx="5">
                  <c:v>48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'Totale expo'!$A$10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259830982363982E-2"/>
                  <c:y val="-4.9586780086339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511797178836806E-3"/>
                  <c:y val="9.91735601726793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expo'!$B$10:$G$10</c:f>
              <c:numCache>
                <c:formatCode>General</c:formatCode>
                <c:ptCount val="6"/>
                <c:pt idx="0">
                  <c:v>43</c:v>
                </c:pt>
                <c:pt idx="1">
                  <c:v>40</c:v>
                </c:pt>
                <c:pt idx="2">
                  <c:v>34</c:v>
                </c:pt>
                <c:pt idx="3">
                  <c:v>41</c:v>
                </c:pt>
                <c:pt idx="4">
                  <c:v>35</c:v>
                </c:pt>
                <c:pt idx="5">
                  <c:v>46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'Totale expo'!$A$3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expo'!$B$3:$G$3</c:f>
              <c:numCache>
                <c:formatCode>###0;###0</c:formatCode>
                <c:ptCount val="6"/>
                <c:pt idx="0">
                  <c:v>17</c:v>
                </c:pt>
                <c:pt idx="1">
                  <c:v>17</c:v>
                </c:pt>
                <c:pt idx="2">
                  <c:v>14</c:v>
                </c:pt>
                <c:pt idx="3">
                  <c:v>15</c:v>
                </c:pt>
                <c:pt idx="4">
                  <c:v>15</c:v>
                </c:pt>
                <c:pt idx="5">
                  <c:v>18</c:v>
                </c:pt>
              </c:numCache>
            </c:numRef>
          </c:val>
          <c:smooth val="0"/>
        </c:ser>
        <c:ser>
          <c:idx val="9"/>
          <c:order val="3"/>
          <c:tx>
            <c:strRef>
              <c:f>'Totale expo'!$A$4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expo'!$B$4:$G$4</c:f>
              <c:numCache>
                <c:formatCode>###0;###0</c:formatCode>
                <c:ptCount val="6"/>
                <c:pt idx="0">
                  <c:v>17</c:v>
                </c:pt>
                <c:pt idx="1">
                  <c:v>11</c:v>
                </c:pt>
                <c:pt idx="2">
                  <c:v>9</c:v>
                </c:pt>
                <c:pt idx="3">
                  <c:v>11</c:v>
                </c:pt>
                <c:pt idx="4">
                  <c:v>9</c:v>
                </c:pt>
                <c:pt idx="5" formatCode="General">
                  <c:v>5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'Totale expo'!$A$5</c:f>
              <c:strCache>
                <c:ptCount val="1"/>
                <c:pt idx="0">
                  <c:v>Rimini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expo'!$B$5:$G$5</c:f>
              <c:numCache>
                <c:formatCode>###0;###0</c:formatCode>
                <c:ptCount val="6"/>
                <c:pt idx="0">
                  <c:v>15</c:v>
                </c:pt>
                <c:pt idx="1">
                  <c:v>13</c:v>
                </c:pt>
                <c:pt idx="2">
                  <c:v>13</c:v>
                </c:pt>
                <c:pt idx="3">
                  <c:v>14</c:v>
                </c:pt>
                <c:pt idx="4">
                  <c:v>11</c:v>
                </c:pt>
                <c:pt idx="5">
                  <c:v>14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'Totale expo'!$A$6</c:f>
              <c:strCache>
                <c:ptCount val="1"/>
                <c:pt idx="0">
                  <c:v>Parma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expo'!$B$6:$G$6</c:f>
              <c:numCache>
                <c:formatCode>###0;###0</c:formatCode>
                <c:ptCount val="6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  <c:pt idx="4">
                  <c:v>5</c:v>
                </c:pt>
                <c:pt idx="5">
                  <c:v>9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'Totale expo'!$A$8</c:f>
              <c:strCache>
                <c:ptCount val="1"/>
                <c:pt idx="0">
                  <c:v>Piacenza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expo'!$B$8:$G$8</c:f>
              <c:numCache>
                <c:formatCode>###0;###0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 formatCode="General">
                  <c:v>3</c:v>
                </c:pt>
              </c:numCache>
            </c:numRef>
          </c:val>
          <c:smooth val="0"/>
        </c:ser>
        <c:ser>
          <c:idx val="3"/>
          <c:order val="7"/>
          <c:tx>
            <c:strRef>
              <c:f>'Totale expo'!$A$7</c:f>
              <c:strCache>
                <c:ptCount val="1"/>
                <c:pt idx="0">
                  <c:v>Modena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expo'!$B$7:$G$7</c:f>
              <c:numCache>
                <c:formatCode>###0;###0</c:formatCode>
                <c:ptCount val="6"/>
                <c:pt idx="0">
                  <c:v>1</c:v>
                </c:pt>
                <c:pt idx="1">
                  <c:v>1</c:v>
                </c:pt>
                <c:pt idx="3" formatCode="General">
                  <c:v>1</c:v>
                </c:pt>
                <c:pt idx="4">
                  <c:v>2</c:v>
                </c:pt>
                <c:pt idx="5" formatCode="General">
                  <c:v>1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'Totale expo'!$A$9</c:f>
              <c:strCache>
                <c:ptCount val="1"/>
                <c:pt idx="0">
                  <c:v>Cesena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'Totale expo'!$B$1:$G$1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expo'!$B$9:$G$9</c:f>
              <c:numCache>
                <c:formatCode>###0;###0</c:formatCode>
                <c:ptCount val="6"/>
                <c:pt idx="0">
                  <c:v>1</c:v>
                </c:pt>
                <c:pt idx="1">
                  <c:v>1</c:v>
                </c:pt>
                <c:pt idx="2" formatCode="General">
                  <c:v>1</c:v>
                </c:pt>
                <c:pt idx="4">
                  <c:v>1</c:v>
                </c:pt>
                <c:pt idx="5" formatCode="General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077776"/>
        <c:axId val="519078560"/>
      </c:lineChart>
      <c:catAx>
        <c:axId val="51907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78560"/>
        <c:crosses val="autoZero"/>
        <c:auto val="1"/>
        <c:lblAlgn val="ctr"/>
        <c:lblOffset val="100"/>
        <c:noMultiLvlLbl val="0"/>
      </c:catAx>
      <c:valAx>
        <c:axId val="51907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;#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7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9377973163385315"/>
          <c:h val="0.720400255118127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78113988095238096"/>
        </c:manualLayout>
      </c:layout>
      <c:lineChart>
        <c:grouping val="standard"/>
        <c:varyColors val="0"/>
        <c:ser>
          <c:idx val="9"/>
          <c:order val="0"/>
          <c:tx>
            <c:strRef>
              <c:f>'Totale expo'!$A$30</c:f>
              <c:strCache>
                <c:ptCount val="1"/>
                <c:pt idx="0">
                  <c:v>Parigi (F)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7862976896720436E-2"/>
                  <c:y val="-1.7638888888888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expo'!$B$30:$G$30</c:f>
              <c:numCache>
                <c:formatCode>_-* #,##0_-;\-* #,##0_-;_-* "-"??_-;_-@_-</c:formatCode>
                <c:ptCount val="6"/>
                <c:pt idx="0">
                  <c:v>269.84126984126965</c:v>
                </c:pt>
                <c:pt idx="1">
                  <c:v>259.01639344262242</c:v>
                </c:pt>
                <c:pt idx="2">
                  <c:v>273.77049180327873</c:v>
                </c:pt>
                <c:pt idx="3">
                  <c:v>509.75609756097538</c:v>
                </c:pt>
                <c:pt idx="4">
                  <c:v>263.46153846153805</c:v>
                </c:pt>
                <c:pt idx="5">
                  <c:v>295.83333333333337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'Totale expo'!$A$26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expo'!$B$26:$G$26</c:f>
              <c:numCache>
                <c:formatCode>_-* #,##0_-;\-* #,##0_-;_-* "-"??_-;_-@_-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'Totale expo'!$A$29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expo'!$B$29:$G$29</c:f>
              <c:numCache>
                <c:formatCode>_-* #,##0_-;\-* #,##0_-;_-* "-"??_-;_-@_-</c:formatCode>
                <c:ptCount val="6"/>
                <c:pt idx="0">
                  <c:v>68.253968253968253</c:v>
                </c:pt>
                <c:pt idx="1">
                  <c:v>65.573770491803259</c:v>
                </c:pt>
                <c:pt idx="2">
                  <c:v>55.737704918032783</c:v>
                </c:pt>
                <c:pt idx="3">
                  <c:v>100</c:v>
                </c:pt>
                <c:pt idx="4">
                  <c:v>67.307692307692278</c:v>
                </c:pt>
                <c:pt idx="5">
                  <c:v>95.833333333333286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'Totale expo'!$A$35</c:f>
              <c:strCache>
                <c:ptCount val="1"/>
                <c:pt idx="0">
                  <c:v>Stoccarda (G)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 w="15875" cap="rnd">
                <a:solidFill>
                  <a:srgbClr val="FF0000"/>
                </a:solidFill>
              </a:ln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expo'!$B$35:$G$35</c:f>
              <c:numCache>
                <c:formatCode>_-* #,##0_-;\-* #,##0_-;_-* "-"??_-;_-@_-</c:formatCode>
                <c:ptCount val="6"/>
                <c:pt idx="0">
                  <c:v>42.857142857142819</c:v>
                </c:pt>
                <c:pt idx="1">
                  <c:v>45.901639344262264</c:v>
                </c:pt>
                <c:pt idx="2">
                  <c:v>40.983606557376994</c:v>
                </c:pt>
                <c:pt idx="3">
                  <c:v>82.926829268292749</c:v>
                </c:pt>
                <c:pt idx="4">
                  <c:v>46.153846153846068</c:v>
                </c:pt>
                <c:pt idx="5">
                  <c:v>70.833333333333286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'Totale expo'!$A$31</c:f>
              <c:strCache>
                <c:ptCount val="1"/>
                <c:pt idx="0">
                  <c:v>Lione (F)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expo'!$B$31:$G$31</c:f>
              <c:numCache>
                <c:formatCode>_-* #,##0_-;\-* #,##0_-;_-* "-"??_-;_-@_-</c:formatCode>
                <c:ptCount val="6"/>
                <c:pt idx="0">
                  <c:v>26.984126984126956</c:v>
                </c:pt>
                <c:pt idx="1">
                  <c:v>31.147540983606557</c:v>
                </c:pt>
                <c:pt idx="2">
                  <c:v>44.26229508196721</c:v>
                </c:pt>
                <c:pt idx="3">
                  <c:v>60.975609756097519</c:v>
                </c:pt>
                <c:pt idx="4">
                  <c:v>67.307692307692278</c:v>
                </c:pt>
                <c:pt idx="5">
                  <c:v>60.416666666666579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'Totale expo'!$A$33</c:f>
              <c:strCache>
                <c:ptCount val="1"/>
                <c:pt idx="0">
                  <c:v>Dusseldorf (G)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expo'!$B$33:$G$33</c:f>
              <c:numCache>
                <c:formatCode>_-* #,##0_-;\-* #,##0_-;_-* "-"??_-;_-@_-</c:formatCode>
                <c:ptCount val="6"/>
                <c:pt idx="0">
                  <c:v>28.571428571428569</c:v>
                </c:pt>
                <c:pt idx="1">
                  <c:v>37.704918032786914</c:v>
                </c:pt>
                <c:pt idx="2">
                  <c:v>37.704918032786914</c:v>
                </c:pt>
                <c:pt idx="3">
                  <c:v>63.414634146341427</c:v>
                </c:pt>
                <c:pt idx="4">
                  <c:v>32.692307692307693</c:v>
                </c:pt>
                <c:pt idx="5">
                  <c:v>45.833333333333329</c:v>
                </c:pt>
              </c:numCache>
            </c:numRef>
          </c:val>
          <c:smooth val="0"/>
        </c:ser>
        <c:ser>
          <c:idx val="0"/>
          <c:order val="6"/>
          <c:tx>
            <c:strRef>
              <c:f>'Totale expo'!$A$27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expo'!$B$27:$G$27</c:f>
              <c:numCache>
                <c:formatCode>_-* #,##0_-;\-* #,##0_-;_-* "-"??_-;_-@_-</c:formatCode>
                <c:ptCount val="6"/>
                <c:pt idx="0">
                  <c:v>26.984126984126956</c:v>
                </c:pt>
                <c:pt idx="1">
                  <c:v>27.868852459016395</c:v>
                </c:pt>
                <c:pt idx="2">
                  <c:v>22.950819672131118</c:v>
                </c:pt>
                <c:pt idx="3">
                  <c:v>36.585365853658509</c:v>
                </c:pt>
                <c:pt idx="4">
                  <c:v>28.846153846153829</c:v>
                </c:pt>
                <c:pt idx="5">
                  <c:v>37.5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'Totale expo'!$A$34</c:f>
              <c:strCache>
                <c:ptCount val="1"/>
                <c:pt idx="0">
                  <c:v>Hannover (G)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expo'!$B$34:$G$34</c:f>
              <c:numCache>
                <c:formatCode>_-* #,##0_-;\-* #,##0_-;_-* "-"??_-;_-@_-</c:formatCode>
                <c:ptCount val="6"/>
                <c:pt idx="0">
                  <c:v>38.095238095238102</c:v>
                </c:pt>
                <c:pt idx="1">
                  <c:v>34.42622950819672</c:v>
                </c:pt>
                <c:pt idx="2">
                  <c:v>40.983606557376994</c:v>
                </c:pt>
                <c:pt idx="3">
                  <c:v>51.219512195122007</c:v>
                </c:pt>
                <c:pt idx="4">
                  <c:v>42.30769230769225</c:v>
                </c:pt>
                <c:pt idx="5">
                  <c:v>39.583333333333329</c:v>
                </c:pt>
              </c:numCache>
            </c:numRef>
          </c:val>
          <c:smooth val="0"/>
        </c:ser>
        <c:ser>
          <c:idx val="1"/>
          <c:order val="8"/>
          <c:tx>
            <c:strRef>
              <c:f>'Totale expo'!$A$28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expo'!$B$28:$G$28</c:f>
              <c:numCache>
                <c:formatCode>_-* #,##0_-;\-* #,##0_-;_-* "-"??_-;_-@_-</c:formatCode>
                <c:ptCount val="6"/>
                <c:pt idx="0">
                  <c:v>26.984126984126956</c:v>
                </c:pt>
                <c:pt idx="1">
                  <c:v>18.03278688524588</c:v>
                </c:pt>
                <c:pt idx="2">
                  <c:v>14.75409836065573</c:v>
                </c:pt>
                <c:pt idx="3">
                  <c:v>26.829268292682933</c:v>
                </c:pt>
                <c:pt idx="4">
                  <c:v>17.307692307692307</c:v>
                </c:pt>
                <c:pt idx="5">
                  <c:v>10.416666666666677</c:v>
                </c:pt>
              </c:numCache>
            </c:numRef>
          </c:val>
          <c:smooth val="0"/>
        </c:ser>
        <c:ser>
          <c:idx val="4"/>
          <c:order val="9"/>
          <c:tx>
            <c:strRef>
              <c:f>'Totale expo'!$A$32</c:f>
              <c:strCache>
                <c:ptCount val="1"/>
                <c:pt idx="0">
                  <c:v>Marsiglia (F)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'Totale expo'!$B$25:$G$25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'Totale expo'!$B$32:$G$32</c:f>
              <c:numCache>
                <c:formatCode>_-* #,##0_-;\-* #,##0_-;_-* "-"??_-;_-@_-</c:formatCode>
                <c:ptCount val="6"/>
                <c:pt idx="0">
                  <c:v>12.698412698412699</c:v>
                </c:pt>
                <c:pt idx="1">
                  <c:v>11.475409836065587</c:v>
                </c:pt>
                <c:pt idx="2">
                  <c:v>16.393442622950804</c:v>
                </c:pt>
                <c:pt idx="3">
                  <c:v>21.951219512195109</c:v>
                </c:pt>
                <c:pt idx="4">
                  <c:v>9.6153846153846274</c:v>
                </c:pt>
                <c:pt idx="5">
                  <c:v>10.416666666666677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080912"/>
        <c:axId val="519074640"/>
      </c:lineChart>
      <c:catAx>
        <c:axId val="51908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74640"/>
        <c:crosses val="autoZero"/>
        <c:auto val="1"/>
        <c:lblAlgn val="ctr"/>
        <c:lblOffset val="100"/>
        <c:noMultiLvlLbl val="0"/>
      </c:catAx>
      <c:valAx>
        <c:axId val="519074640"/>
        <c:scaling>
          <c:orientation val="minMax"/>
          <c:max val="510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80912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9428748347179892"/>
          <c:h val="0.72633895531586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2"/>
          <c:order val="0"/>
          <c:tx>
            <c:strRef>
              <c:f>Grafici1!$A$16</c:f>
              <c:strCache>
                <c:ptCount val="1"/>
                <c:pt idx="0">
                  <c:v>Parigi (F)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763763375309474E-2"/>
                  <c:y val="-3.2231407056120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Grafici1!$B$16:$G$16</c:f>
              <c:numCache>
                <c:formatCode>_-* #,##0_-;\-* #,##0_-;_-* "-"??_-;_-@_-</c:formatCode>
                <c:ptCount val="6"/>
                <c:pt idx="0">
                  <c:v>5759265</c:v>
                </c:pt>
                <c:pt idx="1">
                  <c:v>6426950</c:v>
                </c:pt>
                <c:pt idx="2">
                  <c:v>5639303</c:v>
                </c:pt>
                <c:pt idx="3">
                  <c:v>7005715</c:v>
                </c:pt>
                <c:pt idx="4">
                  <c:v>5267398</c:v>
                </c:pt>
                <c:pt idx="5">
                  <c:v>5883499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Grafici1!$A$2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2061403939542198E-2"/>
                  <c:y val="2.975206805180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Grafici1!$B$2:$G$2</c:f>
              <c:numCache>
                <c:formatCode>_-* #,##0_-;\-* #,##0_-;_-* "-"??_-;_-@_-</c:formatCode>
                <c:ptCount val="6"/>
                <c:pt idx="0">
                  <c:v>5230555</c:v>
                </c:pt>
                <c:pt idx="1">
                  <c:v>5157719</c:v>
                </c:pt>
                <c:pt idx="2">
                  <c:v>5836672</c:v>
                </c:pt>
                <c:pt idx="3">
                  <c:v>3997756</c:v>
                </c:pt>
                <c:pt idx="4">
                  <c:v>4741171</c:v>
                </c:pt>
                <c:pt idx="5">
                  <c:v>4646522</c:v>
                </c:pt>
              </c:numCache>
            </c:numRef>
          </c:val>
          <c:smooth val="0"/>
          <c:extLst/>
        </c:ser>
        <c:ser>
          <c:idx val="6"/>
          <c:order val="2"/>
          <c:tx>
            <c:strRef>
              <c:f>Grafici1!$A$21</c:f>
              <c:strCache>
                <c:ptCount val="1"/>
                <c:pt idx="0">
                  <c:v>Hannover (G)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Grafici1!$B$21:$G$21</c:f>
              <c:numCache>
                <c:formatCode>_-* #,##0_-;\-* #,##0_-;_-* "-"??_-;_-@_-</c:formatCode>
                <c:ptCount val="6"/>
                <c:pt idx="0">
                  <c:v>2147786</c:v>
                </c:pt>
                <c:pt idx="1">
                  <c:v>1681116</c:v>
                </c:pt>
                <c:pt idx="2">
                  <c:v>2580547</c:v>
                </c:pt>
                <c:pt idx="3">
                  <c:v>1829633</c:v>
                </c:pt>
                <c:pt idx="4">
                  <c:v>2223053</c:v>
                </c:pt>
                <c:pt idx="5">
                  <c:v>2913008.3659999999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Grafici1!$A$14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Grafici1!$B$14:$G$14</c:f>
              <c:numCache>
                <c:formatCode>_-* #,##0_-;\-* #,##0_-;_-* "-"??_-;_-@_-</c:formatCode>
                <c:ptCount val="6"/>
                <c:pt idx="0">
                  <c:v>1760618</c:v>
                </c:pt>
                <c:pt idx="1">
                  <c:v>2087267</c:v>
                </c:pt>
                <c:pt idx="2">
                  <c:v>1152351</c:v>
                </c:pt>
                <c:pt idx="3">
                  <c:v>1844308</c:v>
                </c:pt>
                <c:pt idx="4">
                  <c:v>1459929</c:v>
                </c:pt>
                <c:pt idx="5">
                  <c:v>2126791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Grafici1!$A$20</c:f>
              <c:strCache>
                <c:ptCount val="1"/>
                <c:pt idx="0">
                  <c:v>Dusseldorf (G)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Grafici1!$B$20:$G$20</c:f>
              <c:numCache>
                <c:formatCode>_-* #,##0_-;\-* #,##0_-;_-* "-"??_-;_-@_-</c:formatCode>
                <c:ptCount val="6"/>
                <c:pt idx="0">
                  <c:v>1159130</c:v>
                </c:pt>
                <c:pt idx="1">
                  <c:v>1274885</c:v>
                </c:pt>
                <c:pt idx="2">
                  <c:v>1294550</c:v>
                </c:pt>
                <c:pt idx="3">
                  <c:v>1352958</c:v>
                </c:pt>
                <c:pt idx="4">
                  <c:v>1102049</c:v>
                </c:pt>
                <c:pt idx="5">
                  <c:v>1314909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Grafici1!$A$22</c:f>
              <c:strCache>
                <c:ptCount val="1"/>
                <c:pt idx="0">
                  <c:v>Stoccarda (G)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 w="15875" cap="rnd">
                <a:solidFill>
                  <a:srgbClr val="FF0000"/>
                </a:solidFill>
              </a:ln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Grafici1!$B$22:$G$22</c:f>
              <c:numCache>
                <c:formatCode>_-* #,##0_-;\-* #,##0_-;_-* "-"??_-;_-@_-</c:formatCode>
                <c:ptCount val="6"/>
                <c:pt idx="0">
                  <c:v>987846</c:v>
                </c:pt>
                <c:pt idx="1">
                  <c:v>1019021</c:v>
                </c:pt>
                <c:pt idx="2">
                  <c:v>940707</c:v>
                </c:pt>
                <c:pt idx="3">
                  <c:v>1159627</c:v>
                </c:pt>
                <c:pt idx="4">
                  <c:v>896361</c:v>
                </c:pt>
                <c:pt idx="5">
                  <c:v>1229523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Grafici1!$A$3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Grafici1!$B$3:$G$3</c:f>
              <c:numCache>
                <c:formatCode>_-* #,##0_-;\-* #,##0_-;_-* "-"??_-;_-@_-</c:formatCode>
                <c:ptCount val="6"/>
                <c:pt idx="0">
                  <c:v>1132661</c:v>
                </c:pt>
                <c:pt idx="1">
                  <c:v>1489832</c:v>
                </c:pt>
                <c:pt idx="2">
                  <c:v>607868</c:v>
                </c:pt>
                <c:pt idx="3">
                  <c:v>1141512</c:v>
                </c:pt>
                <c:pt idx="4">
                  <c:v>537055</c:v>
                </c:pt>
                <c:pt idx="5">
                  <c:v>1192973</c:v>
                </c:pt>
              </c:numCache>
            </c:numRef>
          </c:val>
          <c:smooth val="0"/>
        </c:ser>
        <c:ser>
          <c:idx val="9"/>
          <c:order val="7"/>
          <c:tx>
            <c:strRef>
              <c:f>Grafici1!$A$4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Grafici1!$B$4:$G$4</c:f>
              <c:numCache>
                <c:formatCode>_-* #,##0_-;\-* #,##0_-;_-* "-"??_-;_-@_-</c:formatCode>
                <c:ptCount val="6"/>
                <c:pt idx="0">
                  <c:v>662933</c:v>
                </c:pt>
                <c:pt idx="1">
                  <c:v>804124</c:v>
                </c:pt>
                <c:pt idx="2">
                  <c:v>655430</c:v>
                </c:pt>
                <c:pt idx="3">
                  <c:v>717318</c:v>
                </c:pt>
                <c:pt idx="4">
                  <c:v>628258</c:v>
                </c:pt>
                <c:pt idx="5">
                  <c:v>781816</c:v>
                </c:pt>
              </c:numCache>
            </c:numRef>
          </c:val>
          <c:smooth val="0"/>
        </c:ser>
        <c:ser>
          <c:idx val="3"/>
          <c:order val="8"/>
          <c:tx>
            <c:strRef>
              <c:f>Grafici1!$A$17</c:f>
              <c:strCache>
                <c:ptCount val="1"/>
                <c:pt idx="0">
                  <c:v>Lione (F)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Grafici1!$B$17:$G$17</c:f>
              <c:numCache>
                <c:formatCode>_-* #,##0_-;\-* #,##0_-;_-* "-"??_-;_-@_-</c:formatCode>
                <c:ptCount val="6"/>
                <c:pt idx="0">
                  <c:v>913113</c:v>
                </c:pt>
                <c:pt idx="1">
                  <c:v>641536</c:v>
                </c:pt>
                <c:pt idx="2">
                  <c:v>911626</c:v>
                </c:pt>
                <c:pt idx="3">
                  <c:v>674301</c:v>
                </c:pt>
                <c:pt idx="4">
                  <c:v>1033179</c:v>
                </c:pt>
                <c:pt idx="5" formatCode="#,##0">
                  <c:v>732348</c:v>
                </c:pt>
              </c:numCache>
            </c:numRef>
          </c:val>
          <c:smooth val="0"/>
        </c:ser>
        <c:ser>
          <c:idx val="4"/>
          <c:order val="9"/>
          <c:tx>
            <c:strRef>
              <c:f>Grafici1!$A$18</c:f>
              <c:strCache>
                <c:ptCount val="1"/>
                <c:pt idx="0">
                  <c:v>Marsiglia (F)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Grafici1!$B$18:$G$18</c:f>
              <c:numCache>
                <c:formatCode>_-* #,##0_-;\-* #,##0_-;_-* "-"??_-;_-@_-</c:formatCode>
                <c:ptCount val="6"/>
                <c:pt idx="0">
                  <c:v>429547</c:v>
                </c:pt>
                <c:pt idx="1">
                  <c:v>421613</c:v>
                </c:pt>
                <c:pt idx="2">
                  <c:v>388592</c:v>
                </c:pt>
                <c:pt idx="3">
                  <c:v>424113</c:v>
                </c:pt>
                <c:pt idx="4">
                  <c:v>102834</c:v>
                </c:pt>
                <c:pt idx="5">
                  <c:v>327129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078952"/>
        <c:axId val="519074248"/>
      </c:lineChart>
      <c:catAx>
        <c:axId val="51907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74248"/>
        <c:crosses val="autoZero"/>
        <c:auto val="1"/>
        <c:lblAlgn val="ctr"/>
        <c:lblOffset val="100"/>
        <c:noMultiLvlLbl val="0"/>
      </c:catAx>
      <c:valAx>
        <c:axId val="519074248"/>
        <c:scaling>
          <c:orientation val="minMax"/>
          <c:max val="7100000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7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9428748347179875"/>
          <c:h val="0.72633895531586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0"/>
          <c:order val="0"/>
          <c:tx>
            <c:strRef>
              <c:f>Grafici1!$A$2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2061403939542184E-2"/>
                  <c:y val="-3.2231602279664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939050364733946E-3"/>
                  <c:y val="-7.065140044585160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Grafici1!$B$2:$G$2</c:f>
              <c:numCache>
                <c:formatCode>_-* #,##0_-;\-* #,##0_-;_-* "-"??_-;_-@_-</c:formatCode>
                <c:ptCount val="6"/>
                <c:pt idx="0">
                  <c:v>5230555</c:v>
                </c:pt>
                <c:pt idx="1">
                  <c:v>5157719</c:v>
                </c:pt>
                <c:pt idx="2">
                  <c:v>5836672</c:v>
                </c:pt>
                <c:pt idx="3">
                  <c:v>3997756</c:v>
                </c:pt>
                <c:pt idx="4">
                  <c:v>4741171</c:v>
                </c:pt>
                <c:pt idx="5">
                  <c:v>4646522</c:v>
                </c:pt>
              </c:numCache>
            </c:numRef>
          </c:val>
          <c:smooth val="0"/>
        </c:ser>
        <c:ser>
          <c:idx val="7"/>
          <c:order val="1"/>
          <c:tx>
            <c:strRef>
              <c:f>Grafici1!$A$10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8015729571782235E-2"/>
                  <c:y val="-2.2314051038852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Grafici1!$B$10:$G$10</c:f>
              <c:numCache>
                <c:formatCode>_-* #,##0_-;\-* #,##0_-;_-* "-"??_-;_-@_-</c:formatCode>
                <c:ptCount val="6"/>
                <c:pt idx="0">
                  <c:v>1760618</c:v>
                </c:pt>
                <c:pt idx="1">
                  <c:v>2087267</c:v>
                </c:pt>
                <c:pt idx="2">
                  <c:v>1152351</c:v>
                </c:pt>
                <c:pt idx="3">
                  <c:v>1844308</c:v>
                </c:pt>
                <c:pt idx="4">
                  <c:v>1459929</c:v>
                </c:pt>
                <c:pt idx="5">
                  <c:v>2126791</c:v>
                </c:pt>
              </c:numCache>
            </c:numRef>
          </c:val>
          <c:smooth val="0"/>
        </c:ser>
        <c:ser>
          <c:idx val="9"/>
          <c:order val="2"/>
          <c:tx>
            <c:strRef>
              <c:f>Grafici1!$A$3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2672414639789679E-2"/>
                  <c:y val="-1.7355373030218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Grafici1!$B$3:$G$3</c:f>
              <c:numCache>
                <c:formatCode>_-* #,##0_-;\-* #,##0_-;_-* "-"??_-;_-@_-</c:formatCode>
                <c:ptCount val="6"/>
                <c:pt idx="0">
                  <c:v>1132661</c:v>
                </c:pt>
                <c:pt idx="1">
                  <c:v>1489832</c:v>
                </c:pt>
                <c:pt idx="2">
                  <c:v>607868</c:v>
                </c:pt>
                <c:pt idx="3">
                  <c:v>1141512</c:v>
                </c:pt>
                <c:pt idx="4">
                  <c:v>537055</c:v>
                </c:pt>
                <c:pt idx="5">
                  <c:v>1192973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Grafici1!$A$4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Grafici1!$B$4:$G$4</c:f>
              <c:numCache>
                <c:formatCode>_-* #,##0_-;\-* #,##0_-;_-* "-"??_-;_-@_-</c:formatCode>
                <c:ptCount val="6"/>
                <c:pt idx="0">
                  <c:v>662933</c:v>
                </c:pt>
                <c:pt idx="1">
                  <c:v>804124</c:v>
                </c:pt>
                <c:pt idx="2">
                  <c:v>655430</c:v>
                </c:pt>
                <c:pt idx="3">
                  <c:v>717318</c:v>
                </c:pt>
                <c:pt idx="4">
                  <c:v>628258</c:v>
                </c:pt>
                <c:pt idx="5">
                  <c:v>781816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Grafici1!$A$5</c:f>
              <c:strCache>
                <c:ptCount val="1"/>
                <c:pt idx="0">
                  <c:v>Rimini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Grafici1!$B$5:$G$5</c:f>
              <c:numCache>
                <c:formatCode>_-* #,##0_-;\-* #,##0_-;_-* "-"??_-;_-@_-</c:formatCode>
                <c:ptCount val="6"/>
                <c:pt idx="0">
                  <c:v>451112</c:v>
                </c:pt>
                <c:pt idx="1">
                  <c:v>375296</c:v>
                </c:pt>
                <c:pt idx="2">
                  <c:v>365926</c:v>
                </c:pt>
                <c:pt idx="3">
                  <c:v>418530</c:v>
                </c:pt>
                <c:pt idx="4">
                  <c:v>659243</c:v>
                </c:pt>
                <c:pt idx="5">
                  <c:v>561387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Grafici1!$A$6</c:f>
              <c:strCache>
                <c:ptCount val="1"/>
                <c:pt idx="0">
                  <c:v>Parma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Grafici1!$B$6:$G$6</c:f>
              <c:numCache>
                <c:formatCode>_-* #,##0_-;\-* #,##0_-;_-* "-"??_-;_-@_-</c:formatCode>
                <c:ptCount val="6"/>
                <c:pt idx="0">
                  <c:v>146058</c:v>
                </c:pt>
                <c:pt idx="1">
                  <c:v>182927</c:v>
                </c:pt>
                <c:pt idx="2">
                  <c:v>150008</c:v>
                </c:pt>
                <c:pt idx="3">
                  <c:v>243785</c:v>
                </c:pt>
                <c:pt idx="4">
                  <c:v>225233</c:v>
                </c:pt>
                <c:pt idx="5">
                  <c:v>315696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Grafici1!$A$7</c:f>
              <c:strCache>
                <c:ptCount val="1"/>
                <c:pt idx="0">
                  <c:v>Modena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Grafici1!$B$7:$G$7</c:f>
              <c:numCache>
                <c:formatCode>_-* #,##0_-;\-* #,##0_-;_-* "-"??_-;_-@_-</c:formatCode>
                <c:ptCount val="6"/>
                <c:pt idx="0">
                  <c:v>7145</c:v>
                </c:pt>
                <c:pt idx="1">
                  <c:v>5233</c:v>
                </c:pt>
                <c:pt idx="3">
                  <c:v>2000</c:v>
                </c:pt>
                <c:pt idx="4">
                  <c:v>4240</c:v>
                </c:pt>
                <c:pt idx="5">
                  <c:v>2176</c:v>
                </c:pt>
              </c:numCache>
            </c:numRef>
          </c:val>
          <c:smooth val="0"/>
        </c:ser>
        <c:ser>
          <c:idx val="5"/>
          <c:order val="7"/>
          <c:tx>
            <c:strRef>
              <c:f>Grafici1!$A$8</c:f>
              <c:strCache>
                <c:ptCount val="1"/>
                <c:pt idx="0">
                  <c:v>Piacenza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Grafici1!$B$8:$G$8</c:f>
              <c:numCache>
                <c:formatCode>_-* #,##0_-;\-* #,##0_-;_-* "-"??_-;_-@_-</c:formatCode>
                <c:ptCount val="6"/>
                <c:pt idx="0">
                  <c:v>2514</c:v>
                </c:pt>
                <c:pt idx="1">
                  <c:v>12249</c:v>
                </c:pt>
                <c:pt idx="2">
                  <c:v>6346</c:v>
                </c:pt>
                <c:pt idx="3">
                  <c:v>38481</c:v>
                </c:pt>
                <c:pt idx="4">
                  <c:v>16640</c:v>
                </c:pt>
                <c:pt idx="5">
                  <c:v>36963</c:v>
                </c:pt>
              </c:numCache>
            </c:numRef>
          </c:val>
          <c:smooth val="0"/>
        </c:ser>
        <c:ser>
          <c:idx val="6"/>
          <c:order val="8"/>
          <c:tx>
            <c:strRef>
              <c:f>Grafici1!$A$9</c:f>
              <c:strCache>
                <c:ptCount val="1"/>
                <c:pt idx="0">
                  <c:v>Cesena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Grafici1!$B$1:$G$1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Grafici1!$B$9:$G$9</c:f>
              <c:numCache>
                <c:formatCode>_-* #,##0_-;\-* #,##0_-;_-* "-"??_-;_-@_-</c:formatCode>
                <c:ptCount val="6"/>
                <c:pt idx="0">
                  <c:v>21128</c:v>
                </c:pt>
                <c:pt idx="1">
                  <c:v>21730</c:v>
                </c:pt>
                <c:pt idx="2">
                  <c:v>22203</c:v>
                </c:pt>
                <c:pt idx="4">
                  <c:v>17518</c:v>
                </c:pt>
                <c:pt idx="5">
                  <c:v>17596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076600"/>
        <c:axId val="6389928"/>
      </c:lineChart>
      <c:catAx>
        <c:axId val="51907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89928"/>
        <c:crosses val="autoZero"/>
        <c:auto val="1"/>
        <c:lblAlgn val="ctr"/>
        <c:lblOffset val="100"/>
        <c:noMultiLvlLbl val="0"/>
      </c:catAx>
      <c:valAx>
        <c:axId val="6389928"/>
        <c:scaling>
          <c:orientation val="minMax"/>
          <c:max val="6100000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07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9377973163385315"/>
          <c:h val="0.72040025511812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02443239436719E-2"/>
          <c:y val="0.10510802936419017"/>
          <c:w val="0.62465840295988417"/>
          <c:h val="0.76977516822456271"/>
        </c:manualLayout>
      </c:layout>
      <c:lineChart>
        <c:grouping val="standard"/>
        <c:varyColors val="0"/>
        <c:ser>
          <c:idx val="0"/>
          <c:order val="0"/>
          <c:tx>
            <c:strRef>
              <c:f>'Grafici2 (2)'!$A$74</c:f>
              <c:strCache>
                <c:ptCount val="1"/>
                <c:pt idx="0">
                  <c:v>Parigi (F)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(2)'!$B$74:$G$74</c:f>
              <c:numCache>
                <c:formatCode>_-* #,##0_-;\-* #,##0_-;_-* "-"??_-;_-@_-</c:formatCode>
                <c:ptCount val="6"/>
                <c:pt idx="0">
                  <c:v>110.10810516283637</c:v>
                </c:pt>
                <c:pt idx="1">
                  <c:v>124.60837823851965</c:v>
                </c:pt>
                <c:pt idx="2">
                  <c:v>96.618466824930351</c:v>
                </c:pt>
                <c:pt idx="3">
                  <c:v>175.24118530495596</c:v>
                </c:pt>
                <c:pt idx="4">
                  <c:v>111.09909345180765</c:v>
                </c:pt>
                <c:pt idx="5">
                  <c:v>126.62156770160564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'Grafici2 (2)'!$A$75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(2)'!$B$75:$G$75</c:f>
              <c:numCache>
                <c:formatCode>_-* #,##0_-;\-* #,##0_-;_-* "-"??_-;_-@_-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'Grafici2 (2)'!$A$76</c:f>
              <c:strCache>
                <c:ptCount val="1"/>
                <c:pt idx="0">
                  <c:v>Hannover (G)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(2)'!$B$76:$G$76</c:f>
              <c:numCache>
                <c:formatCode>_-* #,##0_-;\-* #,##0_-;_-* "-"??_-;_-@_-</c:formatCode>
                <c:ptCount val="6"/>
                <c:pt idx="0">
                  <c:v>41.062296448464863</c:v>
                </c:pt>
                <c:pt idx="1">
                  <c:v>32.594175836256312</c:v>
                </c:pt>
                <c:pt idx="2">
                  <c:v>44.212643780565365</c:v>
                </c:pt>
                <c:pt idx="3">
                  <c:v>45.766500006503662</c:v>
                </c:pt>
                <c:pt idx="4">
                  <c:v>46.888268742047046</c:v>
                </c:pt>
                <c:pt idx="5">
                  <c:v>62.692232297619611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'Grafici2 (2)'!$A$77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(2)'!$B$77:$G$77</c:f>
              <c:numCache>
                <c:formatCode>_-* #,##0_-;\-* #,##0_-;_-* "-"??_-;_-@_-</c:formatCode>
                <c:ptCount val="6"/>
                <c:pt idx="0">
                  <c:v>33.660252114737361</c:v>
                </c:pt>
                <c:pt idx="1">
                  <c:v>40.468800258408812</c:v>
                </c:pt>
                <c:pt idx="2">
                  <c:v>19.743288641198273</c:v>
                </c:pt>
                <c:pt idx="3">
                  <c:v>46.133580938906768</c:v>
                </c:pt>
                <c:pt idx="4">
                  <c:v>30.792582676305045</c:v>
                </c:pt>
                <c:pt idx="5">
                  <c:v>45.771676105267503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'Grafici2 (2)'!$A$78</c:f>
              <c:strCache>
                <c:ptCount val="1"/>
                <c:pt idx="0">
                  <c:v>Dusseldorf (G)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(2)'!$B$78:$G$78</c:f>
              <c:numCache>
                <c:formatCode>_-* #,##0_-;\-* #,##0_-;_-* "-"??_-;_-@_-</c:formatCode>
                <c:ptCount val="6"/>
                <c:pt idx="0">
                  <c:v>22.160745848193908</c:v>
                </c:pt>
                <c:pt idx="1">
                  <c:v>24.718000340848349</c:v>
                </c:pt>
                <c:pt idx="2">
                  <c:v>22.179591383582974</c:v>
                </c:pt>
                <c:pt idx="3">
                  <c:v>33.842935887032624</c:v>
                </c:pt>
                <c:pt idx="4">
                  <c:v>23.244236497692228</c:v>
                </c:pt>
                <c:pt idx="5">
                  <c:v>28.298779172895316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'Grafici2 (2)'!$A$79</c:f>
              <c:strCache>
                <c:ptCount val="1"/>
                <c:pt idx="0">
                  <c:v>Stoccarda (G)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(2)'!$B$79:$G$79</c:f>
              <c:numCache>
                <c:formatCode>_-* #,##0_-;\-* #,##0_-;_-* "-"??_-;_-@_-</c:formatCode>
                <c:ptCount val="6"/>
                <c:pt idx="0">
                  <c:v>18.886064671913402</c:v>
                </c:pt>
                <c:pt idx="1">
                  <c:v>19.757202747958932</c:v>
                </c:pt>
                <c:pt idx="2">
                  <c:v>16.117181160771093</c:v>
                </c:pt>
                <c:pt idx="3">
                  <c:v>29.006947897770637</c:v>
                </c:pt>
                <c:pt idx="4">
                  <c:v>18.90589898571471</c:v>
                </c:pt>
                <c:pt idx="5">
                  <c:v>26.461146638281253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'Grafici2 (2)'!$A$80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(2)'!$B$80:$G$80</c:f>
              <c:numCache>
                <c:formatCode>_-* #,##0_-;\-* #,##0_-;_-* "-"??_-;_-@_-</c:formatCode>
                <c:ptCount val="6"/>
                <c:pt idx="0">
                  <c:v>21.654700122644744</c:v>
                </c:pt>
                <c:pt idx="1">
                  <c:v>28.885482128824773</c:v>
                </c:pt>
                <c:pt idx="2">
                  <c:v>10.414633544595279</c:v>
                </c:pt>
                <c:pt idx="3">
                  <c:v>28.553818692286384</c:v>
                </c:pt>
                <c:pt idx="4">
                  <c:v>11.32747584932077</c:v>
                </c:pt>
                <c:pt idx="5">
                  <c:v>25.674536782565529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'Grafici2 (2)'!$A$81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(2)'!$B$81:$G$81</c:f>
              <c:numCache>
                <c:formatCode>_-* #,##0_-;\-* #,##0_-;_-* "-"??_-;_-@_-</c:formatCode>
                <c:ptCount val="6"/>
                <c:pt idx="0">
                  <c:v>12.674238202255783</c:v>
                </c:pt>
                <c:pt idx="1">
                  <c:v>15.590690380767159</c:v>
                </c:pt>
                <c:pt idx="2">
                  <c:v>11.229515724029037</c:v>
                </c:pt>
                <c:pt idx="3">
                  <c:v>17.943016031993917</c:v>
                </c:pt>
                <c:pt idx="4">
                  <c:v>13.251114545330678</c:v>
                </c:pt>
                <c:pt idx="5">
                  <c:v>16.825832310704637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'Grafici2 (2)'!$A$82</c:f>
              <c:strCache>
                <c:ptCount val="1"/>
                <c:pt idx="0">
                  <c:v>Lione (F)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(2)'!$B$82:$G$82</c:f>
              <c:numCache>
                <c:formatCode>_-* #,##0_-;\-* #,##0_-;_-* "-"??_-;_-@_-</c:formatCode>
                <c:ptCount val="6"/>
                <c:pt idx="0">
                  <c:v>17.457287037417636</c:v>
                </c:pt>
                <c:pt idx="1">
                  <c:v>12.438366650063719</c:v>
                </c:pt>
                <c:pt idx="2">
                  <c:v>15.618934899888156</c:v>
                </c:pt>
                <c:pt idx="3">
                  <c:v>16.866987379920129</c:v>
                </c:pt>
                <c:pt idx="4">
                  <c:v>21.791641769512214</c:v>
                </c:pt>
                <c:pt idx="5">
                  <c:v>15.761208060566583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'Grafici2 (2)'!$A$83</c:f>
              <c:strCache>
                <c:ptCount val="1"/>
                <c:pt idx="0">
                  <c:v>Marsiglia (F)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'Grafici2 (2)'!$B$43:$G$43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'Grafici2 (2)'!$B$83:$G$83</c:f>
              <c:numCache>
                <c:formatCode>_-* #,##0_-;\-* #,##0_-;_-* "-"??_-;_-@_-</c:formatCode>
                <c:ptCount val="6"/>
                <c:pt idx="0">
                  <c:v>8.2122642817062506</c:v>
                </c:pt>
                <c:pt idx="1">
                  <c:v>8.1744081055986193</c:v>
                </c:pt>
                <c:pt idx="2">
                  <c:v>6.6577666176889787</c:v>
                </c:pt>
                <c:pt idx="3">
                  <c:v>10.608776523629757</c:v>
                </c:pt>
                <c:pt idx="4">
                  <c:v>2.1689578376312535</c:v>
                </c:pt>
                <c:pt idx="5">
                  <c:v>7.0402980982334791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90712"/>
        <c:axId val="6391104"/>
      </c:lineChart>
      <c:catAx>
        <c:axId val="639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91104"/>
        <c:crossesAt val="100"/>
        <c:auto val="1"/>
        <c:lblAlgn val="ctr"/>
        <c:lblOffset val="100"/>
        <c:noMultiLvlLbl val="0"/>
      </c:catAx>
      <c:valAx>
        <c:axId val="6391104"/>
        <c:scaling>
          <c:orientation val="minMax"/>
          <c:max val="18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90712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833981481481538"/>
          <c:y val="9.0286706349206367E-2"/>
          <c:w val="0.23284074074074074"/>
          <c:h val="0.786668650793650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it-IT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/>
              <a:t>RICAVI</a:t>
            </a:r>
            <a:r>
              <a:rPr lang="it-IT" b="1" baseline="0" dirty="0" smtClean="0"/>
              <a:t> VENDITE PRESTAZIONI (,</a:t>
            </a:r>
            <a:r>
              <a:rPr lang="it-IT" b="1" baseline="0" dirty="0"/>
              <a:t>000 euro)</a:t>
            </a:r>
            <a:endParaRPr lang="it-IT" b="1" dirty="0"/>
          </a:p>
        </c:rich>
      </c:tx>
      <c:layout>
        <c:manualLayout>
          <c:xMode val="edge"/>
          <c:yMode val="edge"/>
          <c:x val="0.29724588839949684"/>
          <c:y val="2.88519261973786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991590204527963E-2"/>
          <c:y val="0.14027469532725639"/>
          <c:w val="0.61252417504262158"/>
          <c:h val="0.62753450635471264"/>
        </c:manualLayout>
      </c:layout>
      <c:lineChart>
        <c:grouping val="standard"/>
        <c:varyColors val="0"/>
        <c:ser>
          <c:idx val="0"/>
          <c:order val="0"/>
          <c:tx>
            <c:strRef>
              <c:f>Consolidato!$B$3</c:f>
              <c:strCache>
                <c:ptCount val="1"/>
                <c:pt idx="0">
                  <c:v>Milano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489814437760892E-2"/>
                  <c:y val="-4.1632655737274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336164956312211E-2"/>
                  <c:y val="-3.1836736740269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Consolidato!$C$3:$J$3</c:f>
              <c:numCache>
                <c:formatCode>#,##0</c:formatCode>
                <c:ptCount val="8"/>
                <c:pt idx="0">
                  <c:v>245457</c:v>
                </c:pt>
                <c:pt idx="1">
                  <c:v>258142</c:v>
                </c:pt>
                <c:pt idx="2">
                  <c:v>263408</c:v>
                </c:pt>
                <c:pt idx="3">
                  <c:v>278000</c:v>
                </c:pt>
                <c:pt idx="4">
                  <c:v>248358</c:v>
                </c:pt>
                <c:pt idx="5">
                  <c:v>297146</c:v>
                </c:pt>
                <c:pt idx="6">
                  <c:v>306535</c:v>
                </c:pt>
                <c:pt idx="7">
                  <c:v>302536</c:v>
                </c:pt>
              </c:numCache>
            </c:numRef>
          </c:val>
          <c:smooth val="0"/>
        </c:ser>
        <c:ser>
          <c:idx val="9"/>
          <c:order val="1"/>
          <c:tx>
            <c:strRef>
              <c:f>Consolidato!$B$12</c:f>
              <c:strCache>
                <c:ptCount val="1"/>
                <c:pt idx="0">
                  <c:v>Emilia-Romagna Totale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27314814814812E-2"/>
                  <c:y val="2.204843750000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Consolidato!$C$12:$J$12</c:f>
              <c:numCache>
                <c:formatCode>#,##0</c:formatCode>
                <c:ptCount val="8"/>
                <c:pt idx="0">
                  <c:v>218555.88399999967</c:v>
                </c:pt>
                <c:pt idx="1">
                  <c:v>191482.14100000003</c:v>
                </c:pt>
                <c:pt idx="2">
                  <c:v>217174.611</c:v>
                </c:pt>
                <c:pt idx="3">
                  <c:v>196202.89299999998</c:v>
                </c:pt>
                <c:pt idx="4">
                  <c:v>216888.19999999998</c:v>
                </c:pt>
                <c:pt idx="5">
                  <c:v>201037.49599999998</c:v>
                </c:pt>
                <c:pt idx="6">
                  <c:v>257360.20400000003</c:v>
                </c:pt>
                <c:pt idx="7">
                  <c:v>229277.32199999967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Consolidato!$B$4</c:f>
              <c:strCache>
                <c:ptCount val="1"/>
                <c:pt idx="0">
                  <c:v>Bologna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15740740740742E-2"/>
                  <c:y val="-2.866319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Consolidato!$C$4:$J$4</c:f>
              <c:numCache>
                <c:formatCode>#,##0</c:formatCode>
                <c:ptCount val="8"/>
                <c:pt idx="0">
                  <c:v>112269.88499999999</c:v>
                </c:pt>
                <c:pt idx="1">
                  <c:v>106506.71699999986</c:v>
                </c:pt>
                <c:pt idx="2">
                  <c:v>110836.219</c:v>
                </c:pt>
                <c:pt idx="3">
                  <c:v>97772.112999999998</c:v>
                </c:pt>
                <c:pt idx="4">
                  <c:v>105607.077</c:v>
                </c:pt>
                <c:pt idx="5">
                  <c:v>102440.219</c:v>
                </c:pt>
                <c:pt idx="6">
                  <c:v>127657.976</c:v>
                </c:pt>
                <c:pt idx="7">
                  <c:v>124172.72500000002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Consolidato!$B$5</c:f>
              <c:strCache>
                <c:ptCount val="1"/>
                <c:pt idx="0">
                  <c:v>Verona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4699074074074074E-3"/>
                  <c:y val="-1.543402777777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Consolidato!$C$5:$J$5</c:f>
              <c:numCache>
                <c:formatCode>General</c:formatCode>
                <c:ptCount val="8"/>
                <c:pt idx="0" formatCode="#,##0">
                  <c:v>74924.509999999995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Consolidato!$B$6</c:f>
              <c:strCache>
                <c:ptCount val="1"/>
                <c:pt idx="0">
                  <c:v>Rimini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4699074074074074E-3"/>
                  <c:y val="1.543402777777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337962962963013E-2"/>
                  <c:y val="1.984375000000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Consolidato!$C$6:$J$6</c:f>
              <c:numCache>
                <c:formatCode>#,##0</c:formatCode>
                <c:ptCount val="8"/>
                <c:pt idx="0">
                  <c:v>65342.235999999997</c:v>
                </c:pt>
                <c:pt idx="1">
                  <c:v>61871.741999999998</c:v>
                </c:pt>
                <c:pt idx="2">
                  <c:v>70337.332999999999</c:v>
                </c:pt>
                <c:pt idx="3">
                  <c:v>69823.335999999996</c:v>
                </c:pt>
                <c:pt idx="4">
                  <c:v>76394.520999999993</c:v>
                </c:pt>
                <c:pt idx="5">
                  <c:v>77280.892999999938</c:v>
                </c:pt>
                <c:pt idx="6">
                  <c:v>95678.716999999859</c:v>
                </c:pt>
                <c:pt idx="7">
                  <c:v>79881.232999999978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Consolidato!$B$7</c:f>
              <c:strCache>
                <c:ptCount val="1"/>
                <c:pt idx="0">
                  <c:v>Parma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15740740740742E-2"/>
                  <c:y val="-1.984375000000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Consolidato!$C$7:$J$7</c:f>
              <c:numCache>
                <c:formatCode>#,##0</c:formatCode>
                <c:ptCount val="8"/>
                <c:pt idx="0">
                  <c:v>30957.812000000002</c:v>
                </c:pt>
                <c:pt idx="1">
                  <c:v>13542.974999999982</c:v>
                </c:pt>
                <c:pt idx="2">
                  <c:v>26141.446000000025</c:v>
                </c:pt>
                <c:pt idx="3">
                  <c:v>20028.044999999998</c:v>
                </c:pt>
                <c:pt idx="4">
                  <c:v>25732.092000000001</c:v>
                </c:pt>
                <c:pt idx="5">
                  <c:v>12566.358999999966</c:v>
                </c:pt>
                <c:pt idx="6">
                  <c:v>24231.404999999999</c:v>
                </c:pt>
                <c:pt idx="7">
                  <c:v>16893.599999999959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Consolidato!$B$8</c:f>
              <c:strCache>
                <c:ptCount val="1"/>
                <c:pt idx="0">
                  <c:v>Modena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Consolidato!$C$8:$J$8</c:f>
              <c:numCache>
                <c:formatCode>#,##0</c:formatCode>
                <c:ptCount val="8"/>
                <c:pt idx="0">
                  <c:v>3948.1639999999998</c:v>
                </c:pt>
                <c:pt idx="1">
                  <c:v>3104.1619999999998</c:v>
                </c:pt>
                <c:pt idx="2">
                  <c:v>3359.9500000000012</c:v>
                </c:pt>
                <c:pt idx="3">
                  <c:v>2450.3609999999999</c:v>
                </c:pt>
                <c:pt idx="4">
                  <c:v>3377.0419999999999</c:v>
                </c:pt>
                <c:pt idx="5">
                  <c:v>2581.0639999999999</c:v>
                </c:pt>
                <c:pt idx="6">
                  <c:v>3836.8140000000012</c:v>
                </c:pt>
                <c:pt idx="7">
                  <c:v>2304.665</c:v>
                </c:pt>
              </c:numCache>
            </c:numRef>
          </c:val>
          <c:smooth val="0"/>
        </c:ser>
        <c:ser>
          <c:idx val="6"/>
          <c:order val="7"/>
          <c:tx>
            <c:strRef>
              <c:f>Consolidato!$B$9</c:f>
              <c:strCache>
                <c:ptCount val="1"/>
                <c:pt idx="0">
                  <c:v>Cesena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Consolidato!$C$9:$J$9</c:f>
              <c:numCache>
                <c:formatCode>#,##0</c:formatCode>
                <c:ptCount val="8"/>
                <c:pt idx="0">
                  <c:v>2946.181</c:v>
                </c:pt>
                <c:pt idx="1">
                  <c:v>3282.1129999999998</c:v>
                </c:pt>
                <c:pt idx="2">
                  <c:v>3050.5390000000002</c:v>
                </c:pt>
                <c:pt idx="3">
                  <c:v>3048.5740000000001</c:v>
                </c:pt>
                <c:pt idx="4">
                  <c:v>3052.6239999999998</c:v>
                </c:pt>
                <c:pt idx="5">
                  <c:v>3122.8</c:v>
                </c:pt>
                <c:pt idx="6">
                  <c:v>2765.328</c:v>
                </c:pt>
                <c:pt idx="7">
                  <c:v>2767.8720000000012</c:v>
                </c:pt>
              </c:numCache>
            </c:numRef>
          </c:val>
          <c:smooth val="0"/>
        </c:ser>
        <c:ser>
          <c:idx val="7"/>
          <c:order val="8"/>
          <c:tx>
            <c:strRef>
              <c:f>Consolidato!$B$10</c:f>
              <c:strCache>
                <c:ptCount val="1"/>
                <c:pt idx="0">
                  <c:v>Piacenza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Consolidato!$C$10:$J$10</c:f>
              <c:numCache>
                <c:formatCode>#,##0</c:formatCode>
                <c:ptCount val="8"/>
                <c:pt idx="0">
                  <c:v>2006.087</c:v>
                </c:pt>
                <c:pt idx="1">
                  <c:v>1585.0350000000001</c:v>
                </c:pt>
                <c:pt idx="2">
                  <c:v>2530.1689999999944</c:v>
                </c:pt>
                <c:pt idx="3">
                  <c:v>2222.752</c:v>
                </c:pt>
                <c:pt idx="4">
                  <c:v>2361.0929999999998</c:v>
                </c:pt>
                <c:pt idx="5">
                  <c:v>2116.4470000000001</c:v>
                </c:pt>
                <c:pt idx="6">
                  <c:v>2579.5410000000002</c:v>
                </c:pt>
                <c:pt idx="7">
                  <c:v>2128.0100000000002</c:v>
                </c:pt>
              </c:numCache>
            </c:numRef>
          </c:val>
          <c:smooth val="0"/>
        </c:ser>
        <c:ser>
          <c:idx val="8"/>
          <c:order val="9"/>
          <c:tx>
            <c:strRef>
              <c:f>Consolidato!$B$11</c:f>
              <c:strCache>
                <c:ptCount val="1"/>
                <c:pt idx="0">
                  <c:v>Forli'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Consolidato!$C$2:$J$2</c:f>
              <c:numCache>
                <c:formatCode>General</c:formatCode>
                <c:ptCount val="8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</c:numCache>
            </c:numRef>
          </c:cat>
          <c:val>
            <c:numRef>
              <c:f>Consolidato!$C$11:$J$11</c:f>
              <c:numCache>
                <c:formatCode>#,##0</c:formatCode>
                <c:ptCount val="8"/>
                <c:pt idx="0">
                  <c:v>1085.519</c:v>
                </c:pt>
                <c:pt idx="1">
                  <c:v>1589.3969999999999</c:v>
                </c:pt>
                <c:pt idx="2">
                  <c:v>918.95499999999947</c:v>
                </c:pt>
                <c:pt idx="3">
                  <c:v>857.71199999999999</c:v>
                </c:pt>
                <c:pt idx="4">
                  <c:v>363.75099999999969</c:v>
                </c:pt>
                <c:pt idx="5">
                  <c:v>929.71400000000051</c:v>
                </c:pt>
                <c:pt idx="6">
                  <c:v>610.423</c:v>
                </c:pt>
                <c:pt idx="7">
                  <c:v>1129.2170000000001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93064"/>
        <c:axId val="6392672"/>
      </c:lineChart>
      <c:catAx>
        <c:axId val="639306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92672"/>
        <c:crosses val="autoZero"/>
        <c:auto val="1"/>
        <c:lblAlgn val="ctr"/>
        <c:lblOffset val="100"/>
        <c:noMultiLvlLbl val="0"/>
      </c:catAx>
      <c:valAx>
        <c:axId val="6392672"/>
        <c:scaling>
          <c:orientation val="minMax"/>
          <c:max val="310000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39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6546187517752"/>
          <c:y val="0.12828199442596791"/>
          <c:w val="0.15026798141088168"/>
          <c:h val="0.74023492742149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0.11704</cdr:x>
      <cdr:y>0.07001</cdr:y>
    </cdr:from>
    <cdr:to>
      <cdr:x>0.11704</cdr:x>
      <cdr:y>0.07001</cdr:y>
    </cdr:to>
    <cdr:grpSp>
      <cdr:nvGrpSpPr>
        <cdr:cNvPr id="3" name="Gruppo 4"/>
        <cdr:cNvGrpSpPr/>
      </cdr:nvGrpSpPr>
      <cdr:grpSpPr>
        <a:xfrm xmlns:a="http://schemas.openxmlformats.org/drawingml/2006/main">
          <a:off x="1069190" y="326256"/>
          <a:ext cx="0" cy="0"/>
          <a:chOff x="1069190" y="326256"/>
          <a:chExt cx="0" cy="0"/>
        </a:xfrm>
      </cdr:grpSpPr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0.66194</cdr:x>
      <cdr:y>0.42178</cdr:y>
    </cdr:from>
    <cdr:to>
      <cdr:x>0.92763</cdr:x>
      <cdr:y>0.64131</cdr:y>
    </cdr:to>
    <cdr:grpSp>
      <cdr:nvGrpSpPr>
        <cdr:cNvPr id="2" name="Gruppo 1"/>
        <cdr:cNvGrpSpPr/>
      </cdr:nvGrpSpPr>
      <cdr:grpSpPr>
        <a:xfrm xmlns:a="http://schemas.openxmlformats.org/drawingml/2006/main">
          <a:off x="5907200" y="2160498"/>
          <a:ext cx="2371036" cy="1124505"/>
          <a:chOff x="5558659" y="2969564"/>
          <a:chExt cx="2410101" cy="634748"/>
        </a:xfrm>
      </cdr:grpSpPr>
      <cdr:sp macro="" textlink="">
        <cdr:nvSpPr>
          <cdr:cNvPr id="3" name="Rettangolo 2"/>
          <cdr:cNvSpPr/>
        </cdr:nvSpPr>
        <cdr:spPr>
          <a:xfrm xmlns:a="http://schemas.openxmlformats.org/drawingml/2006/main">
            <a:off x="6640508" y="2969564"/>
            <a:ext cx="1328252" cy="5764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381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endParaRPr lang="it-IT"/>
          </a:p>
        </cdr:txBody>
      </cdr:sp>
      <cdr:cxnSp macro="">
        <cdr:nvCxnSpPr>
          <cdr:cNvPr id="4" name="Connettore 2 3"/>
          <cdr:cNvCxnSpPr/>
        </cdr:nvCxnSpPr>
        <cdr:spPr>
          <a:xfrm xmlns:a="http://schemas.openxmlformats.org/drawingml/2006/main" flipH="1">
            <a:off x="5558659" y="3439613"/>
            <a:ext cx="1104795" cy="164699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38100" cap="flat" cmpd="sng" algn="ctr">
            <a:solidFill>
              <a:sysClr val="window" lastClr="FFFFFF">
                <a:lumMod val="50000"/>
              </a:sysClr>
            </a:solidFill>
            <a:prstDash val="solid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0.67085</cdr:x>
      <cdr:y>0.64851</cdr:y>
    </cdr:from>
    <cdr:to>
      <cdr:x>0.92505</cdr:x>
      <cdr:y>0.80894</cdr:y>
    </cdr:to>
    <cdr:grpSp>
      <cdr:nvGrpSpPr>
        <cdr:cNvPr id="2" name="Gruppo 1"/>
        <cdr:cNvGrpSpPr/>
      </cdr:nvGrpSpPr>
      <cdr:grpSpPr>
        <a:xfrm xmlns:a="http://schemas.openxmlformats.org/drawingml/2006/main">
          <a:off x="6279156" y="3268490"/>
          <a:ext cx="2379312" cy="808568"/>
          <a:chOff x="5767701" y="2593297"/>
          <a:chExt cx="2274533" cy="727981"/>
        </a:xfrm>
      </cdr:grpSpPr>
      <cdr:sp macro="" textlink="">
        <cdr:nvSpPr>
          <cdr:cNvPr id="3" name="Rettangolo 2"/>
          <cdr:cNvSpPr/>
        </cdr:nvSpPr>
        <cdr:spPr>
          <a:xfrm xmlns:a="http://schemas.openxmlformats.org/drawingml/2006/main">
            <a:off x="6713982" y="2593297"/>
            <a:ext cx="1328252" cy="64830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381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endParaRPr lang="it-IT"/>
          </a:p>
        </cdr:txBody>
      </cdr:sp>
      <cdr:cxnSp macro="">
        <cdr:nvCxnSpPr>
          <cdr:cNvPr id="4" name="Connettore 2 3"/>
          <cdr:cNvCxnSpPr/>
        </cdr:nvCxnSpPr>
        <cdr:spPr>
          <a:xfrm xmlns:a="http://schemas.openxmlformats.org/drawingml/2006/main" flipH="1">
            <a:off x="5767701" y="3047108"/>
            <a:ext cx="946281" cy="274170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38100" cap="flat" cmpd="sng" algn="ctr">
            <a:solidFill>
              <a:sysClr val="window" lastClr="FFFFFF">
                <a:lumMod val="50000"/>
              </a:sysClr>
            </a:solidFill>
            <a:prstDash val="solid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0.64946</cdr:x>
      <cdr:y>0.56327</cdr:y>
    </cdr:from>
    <cdr:to>
      <cdr:x>0.92317</cdr:x>
      <cdr:y>0.84082</cdr:y>
    </cdr:to>
    <cdr:grpSp>
      <cdr:nvGrpSpPr>
        <cdr:cNvPr id="5" name="Gruppo 4"/>
        <cdr:cNvGrpSpPr/>
      </cdr:nvGrpSpPr>
      <cdr:grpSpPr>
        <a:xfrm xmlns:a="http://schemas.openxmlformats.org/drawingml/2006/main">
          <a:off x="5700944" y="2859351"/>
          <a:ext cx="2402620" cy="1408938"/>
          <a:chOff x="5725577" y="2920999"/>
          <a:chExt cx="2413001" cy="1439333"/>
        </a:xfrm>
      </cdr:grpSpPr>
      <cdr:sp macro="" textlink="">
        <cdr:nvSpPr>
          <cdr:cNvPr id="2" name="Rettangolo 1"/>
          <cdr:cNvSpPr/>
        </cdr:nvSpPr>
        <cdr:spPr>
          <a:xfrm xmlns:a="http://schemas.openxmlformats.org/drawingml/2006/main">
            <a:off x="6836828" y="2920999"/>
            <a:ext cx="1301750" cy="143933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38100">
            <a:solidFill>
              <a:schemeClr val="bg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it-IT"/>
          </a:p>
        </cdr:txBody>
      </cdr:sp>
      <cdr:cxnSp macro="">
        <cdr:nvCxnSpPr>
          <cdr:cNvPr id="4" name="Connettore 2 3"/>
          <cdr:cNvCxnSpPr/>
        </cdr:nvCxnSpPr>
        <cdr:spPr>
          <a:xfrm xmlns:a="http://schemas.openxmlformats.org/drawingml/2006/main" flipH="1">
            <a:off x="5725577" y="3820583"/>
            <a:ext cx="1111250" cy="127000"/>
          </a:xfrm>
          <a:prstGeom xmlns:a="http://schemas.openxmlformats.org/drawingml/2006/main" prst="straightConnector1">
            <a:avLst/>
          </a:prstGeom>
          <a:ln xmlns:a="http://schemas.openxmlformats.org/drawingml/2006/main" w="38100">
            <a:solidFill>
              <a:schemeClr val="bg1">
                <a:lumMod val="50000"/>
              </a:schemeClr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grpSp>
      <cdr:nvGrpSpPr>
        <cdr:cNvPr id="5" name="Gruppo 4"/>
        <cdr:cNvGrpSpPr/>
      </cdr:nvGrpSpPr>
      <cdr:grpSpPr>
        <a:xfrm xmlns:a="http://schemas.openxmlformats.org/drawingml/2006/main">
          <a:off x="0" y="0"/>
          <a:ext cx="0" cy="0"/>
          <a:chOff x="0" y="0"/>
          <a:chExt cx="0" cy="0"/>
        </a:xfrm>
      </cdr:grpSpPr>
    </cdr:grpSp>
  </cdr:relSizeAnchor>
  <cdr:relSizeAnchor xmlns:cdr="http://schemas.openxmlformats.org/drawingml/2006/chartDrawing">
    <cdr:from>
      <cdr:x>0.6588</cdr:x>
      <cdr:y>0.59874</cdr:y>
    </cdr:from>
    <cdr:to>
      <cdr:x>0.77519</cdr:x>
      <cdr:y>0.65943</cdr:y>
    </cdr:to>
    <cdr:cxnSp macro="">
      <cdr:nvCxnSpPr>
        <cdr:cNvPr id="16" name="Connettore 2 15"/>
        <cdr:cNvCxnSpPr/>
      </cdr:nvCxnSpPr>
      <cdr:spPr>
        <a:xfrm xmlns:a="http://schemas.openxmlformats.org/drawingml/2006/main" flipH="1">
          <a:off x="5728608" y="3075215"/>
          <a:ext cx="1012131" cy="31168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" lastClr="FFFFFF">
              <a:lumMod val="50000"/>
            </a:sysClr>
          </a:solidFill>
          <a:prstDash val="solid"/>
          <a:miter lim="800000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0.7746</cdr:x>
      <cdr:y>0.56695</cdr:y>
    </cdr:from>
    <cdr:to>
      <cdr:x>0.92329</cdr:x>
      <cdr:y>0.84375</cdr:y>
    </cdr:to>
    <cdr:sp macro="" textlink="">
      <cdr:nvSpPr>
        <cdr:cNvPr id="6" name="Rettangolo 5"/>
        <cdr:cNvSpPr/>
      </cdr:nvSpPr>
      <cdr:spPr>
        <a:xfrm xmlns:a="http://schemas.openxmlformats.org/drawingml/2006/main">
          <a:off x="6735536" y="2911929"/>
          <a:ext cx="1292941" cy="14217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" lastClr="FFFFFF">
              <a:lumMod val="50000"/>
            </a:sysClr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0.16663</cdr:x>
      <cdr:y>0.5745</cdr:y>
    </cdr:from>
    <cdr:to>
      <cdr:x>0.51667</cdr:x>
      <cdr:y>0.74952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439680" y="3309107"/>
          <a:ext cx="3024336" cy="10081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/>
            <a:t>Comune</a:t>
          </a:r>
          <a:r>
            <a:rPr lang="it-IT" sz="1100" baseline="0" dirty="0"/>
            <a:t> a tutti il picco negativo del 2009 (crisi).</a:t>
          </a:r>
        </a:p>
        <a:p xmlns:a="http://schemas.openxmlformats.org/drawingml/2006/main">
          <a:r>
            <a:rPr lang="it-IT" sz="1100" baseline="0" dirty="0"/>
            <a:t>Grande discontinuità del risultato di Milano.</a:t>
          </a:r>
        </a:p>
        <a:p xmlns:a="http://schemas.openxmlformats.org/drawingml/2006/main">
          <a:r>
            <a:rPr lang="it-IT" sz="1100" baseline="0" dirty="0"/>
            <a:t>Soprattutto nell'ultimo biennio ottima tenuta dei quartieri fieristici emiliani.</a:t>
          </a:r>
          <a:endParaRPr lang="it-IT" sz="1100" dirty="0"/>
        </a:p>
      </cdr:txBody>
    </cdr:sp>
  </cdr:relSizeAnchor>
  <cdr:relSizeAnchor xmlns:cdr="http://schemas.openxmlformats.org/drawingml/2006/chartDrawing">
    <cdr:from>
      <cdr:x>0.65002</cdr:x>
      <cdr:y>0.34947</cdr:y>
    </cdr:from>
    <cdr:to>
      <cdr:x>0.92523</cdr:x>
      <cdr:y>0.82453</cdr:y>
    </cdr:to>
    <cdr:grpSp>
      <cdr:nvGrpSpPr>
        <cdr:cNvPr id="4" name="Gruppo 3"/>
        <cdr:cNvGrpSpPr/>
      </cdr:nvGrpSpPr>
      <cdr:grpSpPr>
        <a:xfrm xmlns:a="http://schemas.openxmlformats.org/drawingml/2006/main">
          <a:off x="5659794" y="1759630"/>
          <a:ext cx="2396283" cy="2391992"/>
          <a:chOff x="-5585434" y="-2846130"/>
          <a:chExt cx="2426853" cy="1493635"/>
        </a:xfrm>
      </cdr:grpSpPr>
      <cdr:sp macro="" textlink="">
        <cdr:nvSpPr>
          <cdr:cNvPr id="5" name="Rettangolo 4"/>
          <cdr:cNvSpPr/>
        </cdr:nvSpPr>
        <cdr:spPr>
          <a:xfrm xmlns:a="http://schemas.openxmlformats.org/drawingml/2006/main">
            <a:off x="-4483063" y="-2649599"/>
            <a:ext cx="1324482" cy="129710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381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endParaRPr lang="it-IT"/>
          </a:p>
        </cdr:txBody>
      </cdr:sp>
      <cdr:cxnSp macro="">
        <cdr:nvCxnSpPr>
          <cdr:cNvPr id="6" name="Connettore 2 5"/>
          <cdr:cNvCxnSpPr/>
        </cdr:nvCxnSpPr>
        <cdr:spPr>
          <a:xfrm xmlns:a="http://schemas.openxmlformats.org/drawingml/2006/main" flipH="1" flipV="1">
            <a:off x="-5585434" y="-2846130"/>
            <a:ext cx="1102371" cy="275143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38100" cap="flat" cmpd="sng" algn="ctr">
            <a:solidFill>
              <a:sysClr val="window" lastClr="FFFFFF">
                <a:lumMod val="50000"/>
              </a:sysClr>
            </a:solidFill>
            <a:prstDash val="solid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0.66822</cdr:x>
      <cdr:y>0.49936</cdr:y>
    </cdr:from>
    <cdr:to>
      <cdr:x>0.92256</cdr:x>
      <cdr:y>0.76281</cdr:y>
    </cdr:to>
    <cdr:grpSp>
      <cdr:nvGrpSpPr>
        <cdr:cNvPr id="4" name="Gruppo 3"/>
        <cdr:cNvGrpSpPr/>
      </cdr:nvGrpSpPr>
      <cdr:grpSpPr>
        <a:xfrm xmlns:a="http://schemas.openxmlformats.org/drawingml/2006/main">
          <a:off x="5649956" y="2532137"/>
          <a:ext cx="2150504" cy="1335892"/>
          <a:chOff x="162869" y="1"/>
          <a:chExt cx="2242741" cy="1365834"/>
        </a:xfrm>
      </cdr:grpSpPr>
      <cdr:sp macro="" textlink="">
        <cdr:nvSpPr>
          <cdr:cNvPr id="5" name="Rettangolo 4"/>
          <cdr:cNvSpPr/>
        </cdr:nvSpPr>
        <cdr:spPr>
          <a:xfrm xmlns:a="http://schemas.openxmlformats.org/drawingml/2006/main">
            <a:off x="1107847" y="1"/>
            <a:ext cx="1297763" cy="136583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38100">
            <a:solidFill>
              <a:schemeClr val="bg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it-IT"/>
          </a:p>
        </cdr:txBody>
      </cdr:sp>
      <cdr:cxnSp macro="">
        <cdr:nvCxnSpPr>
          <cdr:cNvPr id="6" name="Connettore 2 5"/>
          <cdr:cNvCxnSpPr/>
        </cdr:nvCxnSpPr>
        <cdr:spPr>
          <a:xfrm xmlns:a="http://schemas.openxmlformats.org/drawingml/2006/main" flipH="1">
            <a:off x="162869" y="900695"/>
            <a:ext cx="944979" cy="378613"/>
          </a:xfrm>
          <a:prstGeom xmlns:a="http://schemas.openxmlformats.org/drawingml/2006/main" prst="straightConnector1">
            <a:avLst/>
          </a:prstGeom>
          <a:ln xmlns:a="http://schemas.openxmlformats.org/drawingml/2006/main" w="38100">
            <a:solidFill>
              <a:schemeClr val="bg1">
                <a:lumMod val="50000"/>
              </a:schemeClr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0.36671</cdr:x>
      <cdr:y>0.15002</cdr:y>
    </cdr:from>
    <cdr:to>
      <cdr:x>0.51786</cdr:x>
      <cdr:y>0.35854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84176" y="648072"/>
          <a:ext cx="652968" cy="900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1100" dirty="0"/>
            <a:t>Bologna  vale il 46% di Milano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0.36671</cdr:x>
      <cdr:y>0.23336</cdr:y>
    </cdr:from>
    <cdr:to>
      <cdr:x>0.51786</cdr:x>
      <cdr:y>0.44188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84176" y="1008112"/>
          <a:ext cx="652968" cy="900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1100" dirty="0"/>
            <a:t>Bologna  vale il </a:t>
          </a:r>
          <a:r>
            <a:rPr lang="it-IT" sz="1100" dirty="0" smtClean="0"/>
            <a:t>34% </a:t>
          </a:r>
          <a:r>
            <a:rPr lang="it-IT" sz="1100" dirty="0"/>
            <a:t>di Milano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7203E-CB99-4FD2-8882-61BB963ECE73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5A765-7F70-428B-A864-073FC9FB7C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68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34C4B-E4E8-4E29-AFE9-1CEF34DD6CCB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1239838"/>
            <a:ext cx="484028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D167-D8F2-44B0-A7E5-5BB9944C0D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9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4400" y="1239838"/>
            <a:ext cx="4840288" cy="335121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0BB60-F3A4-4AAF-8C3D-93D31F4E7FB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67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E082-6540-4869-8C9E-55C175FB64BF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95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E082-6540-4869-8C9E-55C175FB64BF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95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E082-6540-4869-8C9E-55C175FB64BF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1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E082-6540-4869-8C9E-55C175FB64BF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673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E082-6540-4869-8C9E-55C175FB64BF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29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6EAA-4BCA-472D-972E-A689FE48C348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598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A80D-D443-45D6-9F8B-2DE49BF91641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01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EE94-0E67-4433-B9C1-BABA1A7D7E82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9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44A5-5F8E-4DFB-AF72-EC3D0BDC183B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4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88" y="692697"/>
            <a:ext cx="4613515" cy="164134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6" y="2852936"/>
            <a:ext cx="897099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4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/>
          <p:cNvSpPr txBox="1">
            <a:spLocks/>
          </p:cNvSpPr>
          <p:nvPr userDrawn="1"/>
        </p:nvSpPr>
        <p:spPr>
          <a:xfrm>
            <a:off x="430752" y="6545611"/>
            <a:ext cx="2473811" cy="313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100" b="0" kern="1200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Bologna, 14 maggio 2016</a:t>
            </a:r>
            <a:endParaRPr lang="it-IT" sz="1100" b="1" kern="1200" dirty="0" smtClean="0">
              <a:solidFill>
                <a:srgbClr val="33669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79" y="310170"/>
            <a:ext cx="2007924" cy="71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50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104296" tIns="52148" rIns="104296" bIns="52148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86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104296" tIns="52148" rIns="104296" bIns="52148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52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104296" tIns="52148" rIns="104296" bIns="52148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59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6F2B-DBED-4501-ACC4-165C31F6479B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00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104296" tIns="52148" rIns="104296" bIns="52148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104296" tIns="52148" rIns="104296" bIns="52148"/>
          <a:lstStyle>
            <a:lvl1pPr>
              <a:defRPr sz="1179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275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84550" y="6304236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299" y="6309320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5" name="Segnaposto numero diapositiva 5"/>
          <p:cNvSpPr txBox="1">
            <a:spLocks/>
          </p:cNvSpPr>
          <p:nvPr userDrawn="1"/>
        </p:nvSpPr>
        <p:spPr>
          <a:xfrm>
            <a:off x="495298" y="6377422"/>
            <a:ext cx="26635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aseline="0" dirty="0" smtClean="0"/>
              <a:t>Roma, 10 settembre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19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84550" y="6304236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299" y="6309320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5" name="Segnaposto numero diapositiva 5"/>
          <p:cNvSpPr txBox="1">
            <a:spLocks/>
          </p:cNvSpPr>
          <p:nvPr userDrawn="1"/>
        </p:nvSpPr>
        <p:spPr>
          <a:xfrm>
            <a:off x="495298" y="6377422"/>
            <a:ext cx="26635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aseline="0" dirty="0" smtClean="0"/>
              <a:t>Roma, 10 settembre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19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84550" y="6304236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299" y="6309320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5" name="Segnaposto numero diapositiva 5"/>
          <p:cNvSpPr txBox="1">
            <a:spLocks/>
          </p:cNvSpPr>
          <p:nvPr userDrawn="1"/>
        </p:nvSpPr>
        <p:spPr>
          <a:xfrm>
            <a:off x="495298" y="6377422"/>
            <a:ext cx="26635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aseline="0" dirty="0" smtClean="0"/>
              <a:t>Roma, 10 settembre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19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84550" y="6304236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299" y="6309320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5" name="Segnaposto numero diapositiva 5"/>
          <p:cNvSpPr txBox="1">
            <a:spLocks/>
          </p:cNvSpPr>
          <p:nvPr userDrawn="1"/>
        </p:nvSpPr>
        <p:spPr>
          <a:xfrm>
            <a:off x="495298" y="6377422"/>
            <a:ext cx="26635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1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aseline="0" dirty="0" smtClean="0"/>
              <a:t>Roma, 10 settembre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19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95779" tIns="47889" rIns="95779" bIns="47889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79" tIns="47889" rIns="95779" bIns="47889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95779" tIns="47889" rIns="95779" bIns="47889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2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91" y="161209"/>
            <a:ext cx="1825790" cy="86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95785" tIns="47893" rIns="95785" bIns="47893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50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r>
              <a:rPr lang="it-IT" dirty="0" smtClean="0"/>
              <a:t>12/02/2014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1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 userDrawn="1"/>
        </p:nvSpPr>
        <p:spPr>
          <a:xfrm>
            <a:off x="2612741" y="6433592"/>
            <a:ext cx="4938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 smtClean="0">
                <a:solidFill>
                  <a:sysClr val="windowText" lastClr="000000"/>
                </a:solidFill>
              </a:rPr>
              <a:t>Patrimonio storico sostenibile.  Per un futuro dell’edilizia</a:t>
            </a:r>
            <a:endParaRPr lang="it-IT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8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86A6C19E-0F78-4822-A762-20CB5BA2C8D0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07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95785" tIns="47893" rIns="95785" bIns="47893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14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284C-2B4C-4705-B1B0-EE009FAB63E6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37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95785" tIns="47893" rIns="95785" bIns="47893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4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lIns="95785" tIns="47893" rIns="95785" bIns="47893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8B75EBFC-8F3C-4DFB-B3CC-5CDB4650DB3C}" type="datetime1">
              <a:rPr lang="it-IT" smtClean="0"/>
              <a:pPr/>
              <a:t>13/05/2016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lIns="95785" tIns="47893" rIns="95785" bIns="47893"/>
          <a:lstStyle>
            <a:lvl1pPr>
              <a:defRPr sz="12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61" y="188642"/>
            <a:ext cx="2087720" cy="742748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95301" y="6381328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146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862-A8EA-433C-9435-E5EC16C783C4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69" y="239340"/>
            <a:ext cx="2180386" cy="77571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28497" y="6547171"/>
            <a:ext cx="1002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200" b="0" kern="1200" dirty="0" smtClean="0">
                <a:solidFill>
                  <a:srgbClr val="336699"/>
                </a:solidFill>
                <a:latin typeface="+mn-lt"/>
                <a:ea typeface="+mn-ea"/>
                <a:cs typeface="+mn-cs"/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36880216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459952" y="1045835"/>
            <a:ext cx="8979322" cy="4695542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6" name="Segnaposto titolo 13"/>
          <p:cNvSpPr>
            <a:spLocks noGrp="1"/>
          </p:cNvSpPr>
          <p:nvPr>
            <p:ph type="title"/>
          </p:nvPr>
        </p:nvSpPr>
        <p:spPr>
          <a:xfrm>
            <a:off x="459953" y="337083"/>
            <a:ext cx="6026573" cy="416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numero diapositiva 1"/>
          <p:cNvSpPr txBox="1">
            <a:spLocks/>
          </p:cNvSpPr>
          <p:nvPr userDrawn="1"/>
        </p:nvSpPr>
        <p:spPr>
          <a:xfrm>
            <a:off x="4875811" y="6319186"/>
            <a:ext cx="472415" cy="237841"/>
          </a:xfrm>
          <a:prstGeom prst="rect">
            <a:avLst/>
          </a:prstGeom>
          <a:ln>
            <a:noFill/>
          </a:ln>
        </p:spPr>
        <p:txBody>
          <a:bodyPr vert="horz" lIns="104269" tIns="52135" rIns="104269" bIns="52135" rtlCol="0" anchor="ctr"/>
          <a:lstStyle>
            <a:defPPr>
              <a:defRPr lang="it-IT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9779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9559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4933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9911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488997" algn="l" defTabSz="99559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86796" algn="l" defTabSz="99559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84596" algn="l" defTabSz="99559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982395" algn="l" defTabSz="99559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fld id="{BA660D20-753F-4782-A5A2-539FEC35589F}" type="slidenum">
              <a:rPr lang="it-IT" sz="10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ctr"/>
              <a:t>‹N›</a:t>
            </a:fld>
            <a:endParaRPr lang="it-IT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5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5EF8-615A-4988-B044-3B32E03BD96E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80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0395-E402-41F1-9CC8-E5275AD67B7A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56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E72A-1D7B-4D90-83C2-6C0F28988D04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2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C571-CE78-41D0-B072-0EECF9F05E51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64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685C-FCB8-4236-8957-DC62E1C34D77}" type="datetime1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6A32-5251-449E-90E3-942B51DB9A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3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3" r:id="rId23"/>
    <p:sldLayoutId id="2147483676" r:id="rId24"/>
    <p:sldLayoutId id="2147483678" r:id="rId25"/>
    <p:sldLayoutId id="2147483680" r:id="rId26"/>
    <p:sldLayoutId id="2147483681" r:id="rId27"/>
    <p:sldLayoutId id="2147483682" r:id="rId28"/>
    <p:sldLayoutId id="2147483683" r:id="rId29"/>
    <p:sldLayoutId id="2147483686" r:id="rId30"/>
    <p:sldLayoutId id="2147483687" r:id="rId31"/>
    <p:sldLayoutId id="2147483688" r:id="rId32"/>
    <p:sldLayoutId id="2147483689" r:id="rId33"/>
    <p:sldLayoutId id="2147483690" r:id="rId34"/>
    <p:sldLayoutId id="2147483697" r:id="rId35"/>
    <p:sldLayoutId id="2147483700" r:id="rId36"/>
    <p:sldLayoutId id="2147483701" r:id="rId37"/>
    <p:sldLayoutId id="2147483702" r:id="rId38"/>
    <p:sldLayoutId id="2147483703" r:id="rId39"/>
    <p:sldLayoutId id="2147483705" r:id="rId40"/>
    <p:sldLayoutId id="2147483706" r:id="rId41"/>
    <p:sldLayoutId id="2147483750" r:id="rId42"/>
    <p:sldLayoutId id="2147483751" r:id="rId43"/>
    <p:sldLayoutId id="2147483752" r:id="rId44"/>
    <p:sldLayoutId id="2147483753" r:id="rId45"/>
    <p:sldLayoutId id="2147483754" r:id="rId46"/>
    <p:sldLayoutId id="2147483755" r:id="rId47"/>
    <p:sldLayoutId id="2147483756" r:id="rId48"/>
    <p:sldLayoutId id="2147483757" r:id="rId49"/>
    <p:sldLayoutId id="2147483758" r:id="rId50"/>
    <p:sldLayoutId id="2147483761" r:id="rId5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4286" y="5995718"/>
            <a:ext cx="254725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smtClean="0">
                <a:solidFill>
                  <a:srgbClr val="336699"/>
                </a:solidFill>
              </a:rPr>
              <a:t>Bologna, 14 maggio 2016</a:t>
            </a:r>
            <a:endParaRPr lang="it-IT" sz="1600" dirty="0">
              <a:solidFill>
                <a:srgbClr val="3366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13995" y="3173009"/>
            <a:ext cx="730749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 smtClean="0">
                <a:solidFill>
                  <a:schemeClr val="bg1"/>
                </a:solidFill>
              </a:rPr>
              <a:t>BOLOGNA E LA SUA FIERA</a:t>
            </a:r>
          </a:p>
          <a:p>
            <a:pPr algn="r">
              <a:spcBef>
                <a:spcPts val="600"/>
              </a:spcBef>
            </a:pPr>
            <a:r>
              <a:rPr lang="it-IT" sz="3200" dirty="0" smtClean="0">
                <a:solidFill>
                  <a:schemeClr val="bg1"/>
                </a:solidFill>
              </a:rPr>
              <a:t>L’evoluzione del mercato fieristico: </a:t>
            </a:r>
          </a:p>
          <a:p>
            <a:pPr algn="r"/>
            <a:r>
              <a:rPr lang="it-IT" sz="3200" dirty="0" smtClean="0">
                <a:solidFill>
                  <a:schemeClr val="bg1"/>
                </a:solidFill>
              </a:rPr>
              <a:t>dati, tendenze e strategie</a:t>
            </a:r>
            <a:endParaRPr lang="it-IT" sz="3200" dirty="0">
              <a:solidFill>
                <a:schemeClr val="bg1"/>
              </a:solidFill>
            </a:endParaRPr>
          </a:p>
          <a:p>
            <a:pPr algn="r"/>
            <a:endParaRPr lang="it-IT" sz="3200" dirty="0" smtClean="0">
              <a:solidFill>
                <a:schemeClr val="bg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44286" y="4816775"/>
            <a:ext cx="8777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it-IT" dirty="0">
              <a:solidFill>
                <a:schemeClr val="bg1"/>
              </a:solidFill>
            </a:endParaRPr>
          </a:p>
          <a:p>
            <a:pPr algn="r"/>
            <a:r>
              <a:rPr lang="it-IT" dirty="0" smtClean="0">
                <a:solidFill>
                  <a:schemeClr val="bg1"/>
                </a:solidFill>
              </a:rPr>
              <a:t>Andrea Goldstein </a:t>
            </a:r>
            <a:r>
              <a:rPr lang="it-IT" dirty="0" smtClean="0">
                <a:solidFill>
                  <a:schemeClr val="bg1"/>
                </a:solidFill>
              </a:rPr>
              <a:t>| Nomisma 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763674941"/>
              </p:ext>
            </p:extLst>
          </p:nvPr>
        </p:nvGraphicFramePr>
        <p:xfrm>
          <a:off x="662525" y="1365662"/>
          <a:ext cx="8781567" cy="466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62525" y="488124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NUMERO DI VISITATORI DEI QUARTIERI FIERISTICI DI </a:t>
            </a:r>
            <a:r>
              <a:rPr lang="it-IT" sz="1800" dirty="0" smtClean="0"/>
              <a:t>EMILIA-ROMAGNA</a:t>
            </a:r>
            <a:r>
              <a:rPr lang="it-IT" sz="1800" dirty="0" smtClean="0"/>
              <a:t>, MILANO E VERONA</a:t>
            </a:r>
            <a:endParaRPr lang="it-IT" sz="1800" dirty="0"/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(diverse annualità)</a:t>
            </a:r>
          </a:p>
        </p:txBody>
      </p:sp>
    </p:spTree>
    <p:extLst>
      <p:ext uri="{BB962C8B-B14F-4D97-AF65-F5344CB8AC3E}">
        <p14:creationId xmlns:p14="http://schemas.microsoft.com/office/powerpoint/2010/main" val="21750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/>
          <p:cNvGraphicFramePr/>
          <p:nvPr/>
        </p:nvGraphicFramePr>
        <p:xfrm>
          <a:off x="273000" y="1240629"/>
          <a:ext cx="936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uppo 10"/>
          <p:cNvGrpSpPr/>
          <p:nvPr/>
        </p:nvGrpSpPr>
        <p:grpSpPr>
          <a:xfrm>
            <a:off x="6591182" y="3284984"/>
            <a:ext cx="2327901" cy="1737124"/>
            <a:chOff x="5945999" y="2920999"/>
            <a:chExt cx="2192579" cy="1563970"/>
          </a:xfrm>
        </p:grpSpPr>
        <p:sp>
          <p:nvSpPr>
            <p:cNvPr id="12" name="Rettangolo 11"/>
            <p:cNvSpPr/>
            <p:nvPr/>
          </p:nvSpPr>
          <p:spPr>
            <a:xfrm>
              <a:off x="6836828" y="2920999"/>
              <a:ext cx="1301750" cy="1037285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cxnSp>
          <p:nvCxnSpPr>
            <p:cNvPr id="13" name="Connettore 2 12"/>
            <p:cNvCxnSpPr/>
            <p:nvPr/>
          </p:nvCxnSpPr>
          <p:spPr>
            <a:xfrm flipH="1">
              <a:off x="5945999" y="3763794"/>
              <a:ext cx="890828" cy="72117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sellaDiTesto 1"/>
          <p:cNvSpPr txBox="1"/>
          <p:nvPr/>
        </p:nvSpPr>
        <p:spPr>
          <a:xfrm>
            <a:off x="1676636" y="3645025"/>
            <a:ext cx="3487646" cy="792087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 smtClean="0"/>
              <a:t>Milano ha un ruolo di assoluto primo </a:t>
            </a:r>
            <a:r>
              <a:rPr lang="it-IT" sz="1100" dirty="0" smtClean="0"/>
              <a:t>piano.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L’Emilia-Romagna </a:t>
            </a:r>
            <a:r>
              <a:rPr lang="it-IT" dirty="0" smtClean="0"/>
              <a:t>in totale si posiziona al </a:t>
            </a:r>
            <a:r>
              <a:rPr lang="it-IT" dirty="0" smtClean="0"/>
              <a:t>quarto </a:t>
            </a:r>
            <a:r>
              <a:rPr lang="it-IT" dirty="0" smtClean="0"/>
              <a:t>posto, </a:t>
            </a:r>
            <a:endParaRPr lang="it-IT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Bologna </a:t>
            </a:r>
            <a:r>
              <a:rPr lang="it-IT" dirty="0" smtClean="0"/>
              <a:t>da sola è in linea con i principali quartieri fieristici tedeschi.</a:t>
            </a:r>
            <a:endParaRPr lang="it-IT" sz="11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62525" y="488123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NUMERO DI VISITATORI DEI PRINCIPALI QUARTIERI FIERISTICI: ITALIA, FRANCIA, GERMANIA (MILANO = 100)</a:t>
            </a:r>
            <a:endParaRPr lang="it-IT" sz="1800" dirty="0"/>
          </a:p>
        </p:txBody>
      </p:sp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(diverse annualità)</a:t>
            </a:r>
          </a:p>
        </p:txBody>
      </p:sp>
    </p:spTree>
    <p:extLst>
      <p:ext uri="{BB962C8B-B14F-4D97-AF65-F5344CB8AC3E}">
        <p14:creationId xmlns:p14="http://schemas.microsoft.com/office/powerpoint/2010/main" val="4361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62525" y="488123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/>
              <a:t>PRINCIPALI QUARTIERI </a:t>
            </a:r>
            <a:r>
              <a:rPr lang="it-IT" sz="1800" dirty="0" smtClean="0"/>
              <a:t>FIERISTICI - NUMERO  DI VISITATORI PER ESPOSIZIONE (ANNO 2014)</a:t>
            </a: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27696"/>
              </p:ext>
            </p:extLst>
          </p:nvPr>
        </p:nvGraphicFramePr>
        <p:xfrm>
          <a:off x="1020288" y="1555664"/>
          <a:ext cx="7817918" cy="389510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68985"/>
                <a:gridCol w="1916311"/>
                <a:gridCol w="1916311"/>
                <a:gridCol w="1916311"/>
              </a:tblGrid>
              <a:tr h="551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Quartiere fieristico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N. </a:t>
                      </a:r>
                      <a:r>
                        <a:rPr lang="it-IT" sz="1400" u="none" strike="noStrike" dirty="0">
                          <a:effectLst/>
                        </a:rPr>
                        <a:t>ESPOSIZIONI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N. </a:t>
                      </a:r>
                      <a:r>
                        <a:rPr lang="it-IT" sz="1400" u="none" strike="noStrike" dirty="0">
                          <a:effectLst/>
                        </a:rPr>
                        <a:t>VISITATORI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N. </a:t>
                      </a:r>
                      <a:r>
                        <a:rPr lang="it-IT" sz="1400" u="none" strike="noStrike" dirty="0">
                          <a:effectLst/>
                        </a:rPr>
                        <a:t>VISITATORI PER ESPOSIZIONE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Verona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782.000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156.400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Hannover (G)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19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2.913.000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153.316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Milano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48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4.647.000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96.813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Bologna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18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1.193.000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66.278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Marsiglia (F)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327000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65.400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Dusseldorf (G)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22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1.315.000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59.773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Emilia-Romagna 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46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2.127.000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46.239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Parigi (F)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142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5.883.000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41.430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Stoccarda (G)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34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>
                          <a:effectLst/>
                        </a:rPr>
                        <a:t>1.230.000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36.176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4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Lione (F)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29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732000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25.241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2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rafico 67"/>
          <p:cNvGraphicFramePr/>
          <p:nvPr>
            <p:extLst>
              <p:ext uri="{D42A27DB-BD31-4B8C-83A1-F6EECF244321}">
                <p14:modId xmlns:p14="http://schemas.microsoft.com/office/powerpoint/2010/main" val="4209239360"/>
              </p:ext>
            </p:extLst>
          </p:nvPr>
        </p:nvGraphicFramePr>
        <p:xfrm>
          <a:off x="662525" y="1253207"/>
          <a:ext cx="8777976" cy="5076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740532" y="5862464"/>
            <a:ext cx="34323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>
                <a:latin typeface="+mj-lt"/>
              </a:rPr>
              <a:t>* Verona: presente soltanto annualità 2014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62525" y="488123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EVOLUZIONE DEI CONTI ECONOMICI DEI QUARTIERI FIERISTICI EMILIANI, MILANO E VERONA</a:t>
            </a:r>
            <a:endParaRPr lang="it-IT" sz="1800" dirty="0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980817"/>
              </p:ext>
            </p:extLst>
          </p:nvPr>
        </p:nvGraphicFramePr>
        <p:xfrm>
          <a:off x="740532" y="1330036"/>
          <a:ext cx="8640974" cy="501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1"/>
          <p:cNvSpPr txBox="1"/>
          <p:nvPr/>
        </p:nvSpPr>
        <p:spPr>
          <a:xfrm>
            <a:off x="2612740" y="1772817"/>
            <a:ext cx="3503052" cy="792087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/>
              <a:t>Comune</a:t>
            </a:r>
            <a:r>
              <a:rPr lang="it-IT" sz="1100" baseline="0" dirty="0"/>
              <a:t> a tutti il picco negativo del 2009 (crisi).</a:t>
            </a:r>
          </a:p>
          <a:p>
            <a:r>
              <a:rPr lang="it-IT" sz="1100" baseline="0" dirty="0" smtClean="0"/>
              <a:t>Dopo </a:t>
            </a:r>
            <a:r>
              <a:rPr lang="it-IT" dirty="0" smtClean="0"/>
              <a:t>ripresa, forte ricaduta di Milano, che tocca il segno negativo nel 2014</a:t>
            </a:r>
            <a:r>
              <a:rPr lang="it-IT" sz="1100" baseline="0" dirty="0" smtClean="0"/>
              <a:t>.</a:t>
            </a:r>
            <a:endParaRPr lang="it-IT" sz="1100" baseline="0" dirty="0"/>
          </a:p>
          <a:p>
            <a:r>
              <a:rPr lang="it-IT" dirty="0" smtClean="0"/>
              <a:t>Complessiva stabilità di Bologna dal 2010.</a:t>
            </a:r>
            <a:endParaRPr lang="it-IT" sz="1100" dirty="0"/>
          </a:p>
        </p:txBody>
      </p:sp>
      <p:sp>
        <p:nvSpPr>
          <p:cNvPr id="7" name="Rettangolo 6"/>
          <p:cNvSpPr/>
          <p:nvPr/>
        </p:nvSpPr>
        <p:spPr>
          <a:xfrm>
            <a:off x="740532" y="5862464"/>
            <a:ext cx="34323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>
                <a:latin typeface="+mj-lt"/>
              </a:rPr>
              <a:t>* Verona: presente soltanto annualità 2014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62525" y="488123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EVOLUZIONE DEI CONTI ECONOMICI DEI QUARTIERI FIERISTICI EMILIANI, MILANO E VERONA</a:t>
            </a:r>
            <a:endParaRPr lang="it-IT" sz="1800" dirty="0"/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40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004228"/>
              </p:ext>
            </p:extLst>
          </p:nvPr>
        </p:nvGraphicFramePr>
        <p:xfrm>
          <a:off x="662524" y="1235034"/>
          <a:ext cx="8707107" cy="503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740532" y="5862464"/>
            <a:ext cx="34323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>
                <a:latin typeface="+mj-lt"/>
              </a:rPr>
              <a:t>* Verona: presente soltanto annualità 2014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2525" y="488123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EVOLUZIONE DEI CONTI ECONOMICI DEI QUARTIERI FIERISTICI EMILIANI, MILANO E VERONA</a:t>
            </a:r>
            <a:endParaRPr lang="it-IT" sz="1800" dirty="0"/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31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709071"/>
              </p:ext>
            </p:extLst>
          </p:nvPr>
        </p:nvGraphicFramePr>
        <p:xfrm>
          <a:off x="662525" y="1282535"/>
          <a:ext cx="8455233" cy="507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740532" y="5862464"/>
            <a:ext cx="34323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>
                <a:latin typeface="+mj-lt"/>
              </a:rPr>
              <a:t>* Verona: presente soltanto annualità 2014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2525" y="488123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EVOLUZIONE DEI CONTI ECONOMICI DEI QUARTIERI FIERISTICI EMILIANI, MILANO E VERONA</a:t>
            </a:r>
            <a:endParaRPr lang="it-IT" sz="1800" dirty="0"/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433008210"/>
              </p:ext>
            </p:extLst>
          </p:nvPr>
        </p:nvGraphicFramePr>
        <p:xfrm>
          <a:off x="5348813" y="1628800"/>
          <a:ext cx="4440203" cy="417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793799"/>
              </p:ext>
            </p:extLst>
          </p:nvPr>
        </p:nvGraphicFramePr>
        <p:xfrm>
          <a:off x="356259" y="1628800"/>
          <a:ext cx="4440203" cy="417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/>
          <p:cNvSpPr/>
          <p:nvPr/>
        </p:nvSpPr>
        <p:spPr>
          <a:xfrm>
            <a:off x="506506" y="6093296"/>
            <a:ext cx="34323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>
                <a:latin typeface="+mj-lt"/>
              </a:rPr>
              <a:t>* Verona: presente soltanto annualità 2014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62525" y="488122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COMPARAZIONE CONTI ECONOMICI DEL QUARTIERE FIERISTICO DI MILANO CON </a:t>
            </a:r>
            <a:r>
              <a:rPr lang="it-IT" sz="1800" dirty="0" smtClean="0"/>
              <a:t>EMILIA-ROMAGNA </a:t>
            </a:r>
            <a:r>
              <a:rPr lang="it-IT" sz="1800" dirty="0" smtClean="0"/>
              <a:t>E VERONA (MILANO = 100)</a:t>
            </a:r>
            <a:endParaRPr lang="it-IT" sz="1800" dirty="0"/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42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sellaDiTesto 67"/>
          <p:cNvSpPr txBox="1"/>
          <p:nvPr/>
        </p:nvSpPr>
        <p:spPr>
          <a:xfrm>
            <a:off x="662522" y="381233"/>
            <a:ext cx="6498299" cy="92333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PRIORITÀ STRATEGICHE DEGLI OPERATORI FIERISTICI RIFERITE ALLA CATEGORIA DI ATTIVITÀ - RISULTATI PER ZONA GEOGRAFICA (ANNO 2015)</a:t>
            </a:r>
            <a:endParaRPr lang="it-IT" sz="1800" dirty="0"/>
          </a:p>
        </p:txBody>
      </p:sp>
      <p:sp>
        <p:nvSpPr>
          <p:cNvPr id="69" name="Rettangolo 68"/>
          <p:cNvSpPr/>
          <p:nvPr/>
        </p:nvSpPr>
        <p:spPr>
          <a:xfrm>
            <a:off x="553193" y="6192244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</a:t>
            </a:r>
            <a:r>
              <a:rPr lang="it-IT" sz="1200" i="1" dirty="0"/>
              <a:t>Global </a:t>
            </a:r>
            <a:r>
              <a:rPr lang="it-IT" sz="1200" i="1" dirty="0" err="1"/>
              <a:t>Exhibition</a:t>
            </a:r>
            <a:r>
              <a:rPr lang="it-IT" sz="1200" i="1" dirty="0"/>
              <a:t> </a:t>
            </a:r>
            <a:r>
              <a:rPr lang="it-IT" sz="1200" i="1" dirty="0" err="1"/>
              <a:t>Barometer</a:t>
            </a:r>
            <a:r>
              <a:rPr lang="it-IT" sz="1200" dirty="0"/>
              <a:t> 16° Edition, 2016</a:t>
            </a:r>
          </a:p>
        </p:txBody>
      </p:sp>
      <p:sp>
        <p:nvSpPr>
          <p:cNvPr id="7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18" name="object 3"/>
          <p:cNvSpPr/>
          <p:nvPr/>
        </p:nvSpPr>
        <p:spPr>
          <a:xfrm>
            <a:off x="1791224" y="2764767"/>
            <a:ext cx="1001394" cy="269875"/>
          </a:xfrm>
          <a:custGeom>
            <a:avLst/>
            <a:gdLst/>
            <a:ahLst/>
            <a:cxnLst/>
            <a:rect l="l" t="t" r="r" b="b"/>
            <a:pathLst>
              <a:path w="1001394" h="269875">
                <a:moveTo>
                  <a:pt x="0" y="269748"/>
                </a:moveTo>
                <a:lnTo>
                  <a:pt x="1001268" y="269748"/>
                </a:lnTo>
                <a:lnTo>
                  <a:pt x="1001268" y="0"/>
                </a:lnTo>
                <a:lnTo>
                  <a:pt x="0" y="0"/>
                </a:lnTo>
                <a:lnTo>
                  <a:pt x="0" y="269748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9" name="object 4"/>
          <p:cNvSpPr/>
          <p:nvPr/>
        </p:nvSpPr>
        <p:spPr>
          <a:xfrm>
            <a:off x="2792492" y="2764767"/>
            <a:ext cx="2097405" cy="269875"/>
          </a:xfrm>
          <a:custGeom>
            <a:avLst/>
            <a:gdLst/>
            <a:ahLst/>
            <a:cxnLst/>
            <a:rect l="l" t="t" r="r" b="b"/>
            <a:pathLst>
              <a:path w="2097404" h="269875">
                <a:moveTo>
                  <a:pt x="0" y="269748"/>
                </a:moveTo>
                <a:lnTo>
                  <a:pt x="2097024" y="269748"/>
                </a:lnTo>
                <a:lnTo>
                  <a:pt x="2097024" y="0"/>
                </a:lnTo>
                <a:lnTo>
                  <a:pt x="0" y="0"/>
                </a:lnTo>
                <a:lnTo>
                  <a:pt x="0" y="269748"/>
                </a:lnTo>
                <a:close/>
              </a:path>
            </a:pathLst>
          </a:custGeom>
          <a:solidFill>
            <a:srgbClr val="F5791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0" name="object 5"/>
          <p:cNvSpPr/>
          <p:nvPr/>
        </p:nvSpPr>
        <p:spPr>
          <a:xfrm>
            <a:off x="4889515" y="2764767"/>
            <a:ext cx="1908175" cy="269875"/>
          </a:xfrm>
          <a:custGeom>
            <a:avLst/>
            <a:gdLst/>
            <a:ahLst/>
            <a:cxnLst/>
            <a:rect l="l" t="t" r="r" b="b"/>
            <a:pathLst>
              <a:path w="1908175" h="269875">
                <a:moveTo>
                  <a:pt x="0" y="269748"/>
                </a:moveTo>
                <a:lnTo>
                  <a:pt x="1908048" y="269748"/>
                </a:lnTo>
                <a:lnTo>
                  <a:pt x="1908048" y="0"/>
                </a:lnTo>
                <a:lnTo>
                  <a:pt x="0" y="0"/>
                </a:lnTo>
                <a:lnTo>
                  <a:pt x="0" y="26974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1" name="object 6"/>
          <p:cNvSpPr/>
          <p:nvPr/>
        </p:nvSpPr>
        <p:spPr>
          <a:xfrm>
            <a:off x="6797564" y="2764767"/>
            <a:ext cx="2129155" cy="269875"/>
          </a:xfrm>
          <a:custGeom>
            <a:avLst/>
            <a:gdLst/>
            <a:ahLst/>
            <a:cxnLst/>
            <a:rect l="l" t="t" r="r" b="b"/>
            <a:pathLst>
              <a:path w="2129154" h="269875">
                <a:moveTo>
                  <a:pt x="0" y="269748"/>
                </a:moveTo>
                <a:lnTo>
                  <a:pt x="2129028" y="269748"/>
                </a:lnTo>
                <a:lnTo>
                  <a:pt x="2129028" y="0"/>
                </a:lnTo>
                <a:lnTo>
                  <a:pt x="0" y="0"/>
                </a:lnTo>
                <a:lnTo>
                  <a:pt x="0" y="269748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2" name="object 7"/>
          <p:cNvSpPr txBox="1"/>
          <p:nvPr/>
        </p:nvSpPr>
        <p:spPr>
          <a:xfrm>
            <a:off x="2126630" y="2820600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14%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23" name="object 8"/>
          <p:cNvSpPr txBox="1"/>
          <p:nvPr/>
        </p:nvSpPr>
        <p:spPr>
          <a:xfrm>
            <a:off x="3675903" y="2820600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29%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24" name="object 9"/>
          <p:cNvSpPr txBox="1"/>
          <p:nvPr/>
        </p:nvSpPr>
        <p:spPr>
          <a:xfrm>
            <a:off x="5679328" y="2820600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27%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25" name="object 10"/>
          <p:cNvSpPr txBox="1"/>
          <p:nvPr/>
        </p:nvSpPr>
        <p:spPr>
          <a:xfrm>
            <a:off x="7698375" y="2820600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30%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26" name="object 11"/>
          <p:cNvSpPr/>
          <p:nvPr/>
        </p:nvSpPr>
        <p:spPr>
          <a:xfrm>
            <a:off x="1791224" y="3743176"/>
            <a:ext cx="500380" cy="238125"/>
          </a:xfrm>
          <a:custGeom>
            <a:avLst/>
            <a:gdLst/>
            <a:ahLst/>
            <a:cxnLst/>
            <a:rect l="l" t="t" r="r" b="b"/>
            <a:pathLst>
              <a:path w="500380" h="238125">
                <a:moveTo>
                  <a:pt x="499871" y="0"/>
                </a:moveTo>
                <a:lnTo>
                  <a:pt x="0" y="0"/>
                </a:lnTo>
                <a:lnTo>
                  <a:pt x="0" y="237744"/>
                </a:lnTo>
                <a:lnTo>
                  <a:pt x="499871" y="237744"/>
                </a:lnTo>
                <a:lnTo>
                  <a:pt x="49987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7" name="object 12"/>
          <p:cNvSpPr/>
          <p:nvPr/>
        </p:nvSpPr>
        <p:spPr>
          <a:xfrm>
            <a:off x="1791224" y="4337535"/>
            <a:ext cx="1019810" cy="238125"/>
          </a:xfrm>
          <a:custGeom>
            <a:avLst/>
            <a:gdLst/>
            <a:ahLst/>
            <a:cxnLst/>
            <a:rect l="l" t="t" r="r" b="b"/>
            <a:pathLst>
              <a:path w="1019810" h="238125">
                <a:moveTo>
                  <a:pt x="1019556" y="0"/>
                </a:moveTo>
                <a:lnTo>
                  <a:pt x="0" y="0"/>
                </a:lnTo>
                <a:lnTo>
                  <a:pt x="0" y="237744"/>
                </a:lnTo>
                <a:lnTo>
                  <a:pt x="1019556" y="237744"/>
                </a:lnTo>
                <a:lnTo>
                  <a:pt x="101955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8" name="object 13"/>
          <p:cNvSpPr/>
          <p:nvPr/>
        </p:nvSpPr>
        <p:spPr>
          <a:xfrm>
            <a:off x="1791224" y="4931896"/>
            <a:ext cx="914400" cy="238125"/>
          </a:xfrm>
          <a:custGeom>
            <a:avLst/>
            <a:gdLst/>
            <a:ahLst/>
            <a:cxnLst/>
            <a:rect l="l" t="t" r="r" b="b"/>
            <a:pathLst>
              <a:path w="914400" h="238125">
                <a:moveTo>
                  <a:pt x="914400" y="0"/>
                </a:moveTo>
                <a:lnTo>
                  <a:pt x="0" y="0"/>
                </a:lnTo>
                <a:lnTo>
                  <a:pt x="0" y="237743"/>
                </a:lnTo>
                <a:lnTo>
                  <a:pt x="914400" y="237743"/>
                </a:lnTo>
                <a:lnTo>
                  <a:pt x="9144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9" name="object 14"/>
          <p:cNvSpPr/>
          <p:nvPr/>
        </p:nvSpPr>
        <p:spPr>
          <a:xfrm>
            <a:off x="1791224" y="5526255"/>
            <a:ext cx="1783080" cy="238125"/>
          </a:xfrm>
          <a:custGeom>
            <a:avLst/>
            <a:gdLst/>
            <a:ahLst/>
            <a:cxnLst/>
            <a:rect l="l" t="t" r="r" b="b"/>
            <a:pathLst>
              <a:path w="1783080" h="238125">
                <a:moveTo>
                  <a:pt x="1783080" y="0"/>
                </a:moveTo>
                <a:lnTo>
                  <a:pt x="0" y="0"/>
                </a:lnTo>
                <a:lnTo>
                  <a:pt x="0" y="237744"/>
                </a:lnTo>
                <a:lnTo>
                  <a:pt x="1783080" y="237744"/>
                </a:lnTo>
                <a:lnTo>
                  <a:pt x="178308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0" name="object 15"/>
          <p:cNvSpPr/>
          <p:nvPr/>
        </p:nvSpPr>
        <p:spPr>
          <a:xfrm>
            <a:off x="2291095" y="3743176"/>
            <a:ext cx="1377950" cy="238125"/>
          </a:xfrm>
          <a:custGeom>
            <a:avLst/>
            <a:gdLst/>
            <a:ahLst/>
            <a:cxnLst/>
            <a:rect l="l" t="t" r="r" b="b"/>
            <a:pathLst>
              <a:path w="1377950" h="238125">
                <a:moveTo>
                  <a:pt x="1377695" y="0"/>
                </a:moveTo>
                <a:lnTo>
                  <a:pt x="0" y="0"/>
                </a:lnTo>
                <a:lnTo>
                  <a:pt x="0" y="237744"/>
                </a:lnTo>
                <a:lnTo>
                  <a:pt x="1377695" y="237744"/>
                </a:lnTo>
                <a:lnTo>
                  <a:pt x="1377695" y="0"/>
                </a:lnTo>
                <a:close/>
              </a:path>
            </a:pathLst>
          </a:custGeom>
          <a:solidFill>
            <a:srgbClr val="F5791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1" name="object 16"/>
          <p:cNvSpPr/>
          <p:nvPr/>
        </p:nvSpPr>
        <p:spPr>
          <a:xfrm>
            <a:off x="2810779" y="4337535"/>
            <a:ext cx="2184400" cy="238125"/>
          </a:xfrm>
          <a:custGeom>
            <a:avLst/>
            <a:gdLst/>
            <a:ahLst/>
            <a:cxnLst/>
            <a:rect l="l" t="t" r="r" b="b"/>
            <a:pathLst>
              <a:path w="2184400" h="238125">
                <a:moveTo>
                  <a:pt x="2183892" y="0"/>
                </a:moveTo>
                <a:lnTo>
                  <a:pt x="0" y="0"/>
                </a:lnTo>
                <a:lnTo>
                  <a:pt x="0" y="237744"/>
                </a:lnTo>
                <a:lnTo>
                  <a:pt x="2183892" y="237744"/>
                </a:lnTo>
                <a:lnTo>
                  <a:pt x="2183892" y="0"/>
                </a:lnTo>
                <a:close/>
              </a:path>
            </a:pathLst>
          </a:custGeom>
          <a:solidFill>
            <a:srgbClr val="F5791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2" name="object 17"/>
          <p:cNvSpPr/>
          <p:nvPr/>
        </p:nvSpPr>
        <p:spPr>
          <a:xfrm>
            <a:off x="2705623" y="4931896"/>
            <a:ext cx="2379345" cy="238125"/>
          </a:xfrm>
          <a:custGeom>
            <a:avLst/>
            <a:gdLst/>
            <a:ahLst/>
            <a:cxnLst/>
            <a:rect l="l" t="t" r="r" b="b"/>
            <a:pathLst>
              <a:path w="2379345" h="238125">
                <a:moveTo>
                  <a:pt x="2378964" y="0"/>
                </a:moveTo>
                <a:lnTo>
                  <a:pt x="0" y="0"/>
                </a:lnTo>
                <a:lnTo>
                  <a:pt x="0" y="237743"/>
                </a:lnTo>
                <a:lnTo>
                  <a:pt x="2378964" y="237743"/>
                </a:lnTo>
                <a:lnTo>
                  <a:pt x="2378964" y="0"/>
                </a:lnTo>
                <a:close/>
              </a:path>
            </a:pathLst>
          </a:custGeom>
          <a:solidFill>
            <a:srgbClr val="F5791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3" name="object 18"/>
          <p:cNvSpPr/>
          <p:nvPr/>
        </p:nvSpPr>
        <p:spPr>
          <a:xfrm>
            <a:off x="3574304" y="5526255"/>
            <a:ext cx="2432685" cy="238125"/>
          </a:xfrm>
          <a:custGeom>
            <a:avLst/>
            <a:gdLst/>
            <a:ahLst/>
            <a:cxnLst/>
            <a:rect l="l" t="t" r="r" b="b"/>
            <a:pathLst>
              <a:path w="2432685" h="238125">
                <a:moveTo>
                  <a:pt x="2432304" y="0"/>
                </a:moveTo>
                <a:lnTo>
                  <a:pt x="0" y="0"/>
                </a:lnTo>
                <a:lnTo>
                  <a:pt x="0" y="237744"/>
                </a:lnTo>
                <a:lnTo>
                  <a:pt x="2432304" y="237744"/>
                </a:lnTo>
                <a:lnTo>
                  <a:pt x="2432304" y="0"/>
                </a:lnTo>
                <a:close/>
              </a:path>
            </a:pathLst>
          </a:custGeom>
          <a:solidFill>
            <a:srgbClr val="F57913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4" name="object 19"/>
          <p:cNvSpPr/>
          <p:nvPr/>
        </p:nvSpPr>
        <p:spPr>
          <a:xfrm>
            <a:off x="3668791" y="3743176"/>
            <a:ext cx="2002789" cy="238125"/>
          </a:xfrm>
          <a:custGeom>
            <a:avLst/>
            <a:gdLst/>
            <a:ahLst/>
            <a:cxnLst/>
            <a:rect l="l" t="t" r="r" b="b"/>
            <a:pathLst>
              <a:path w="2002789" h="238125">
                <a:moveTo>
                  <a:pt x="2002536" y="0"/>
                </a:moveTo>
                <a:lnTo>
                  <a:pt x="0" y="0"/>
                </a:lnTo>
                <a:lnTo>
                  <a:pt x="0" y="237744"/>
                </a:lnTo>
                <a:lnTo>
                  <a:pt x="2002536" y="237744"/>
                </a:lnTo>
                <a:lnTo>
                  <a:pt x="20025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5" name="object 20"/>
          <p:cNvSpPr/>
          <p:nvPr/>
        </p:nvSpPr>
        <p:spPr>
          <a:xfrm>
            <a:off x="4994671" y="4337535"/>
            <a:ext cx="1748155" cy="238125"/>
          </a:xfrm>
          <a:custGeom>
            <a:avLst/>
            <a:gdLst/>
            <a:ahLst/>
            <a:cxnLst/>
            <a:rect l="l" t="t" r="r" b="b"/>
            <a:pathLst>
              <a:path w="1748154" h="238125">
                <a:moveTo>
                  <a:pt x="1748027" y="0"/>
                </a:moveTo>
                <a:lnTo>
                  <a:pt x="0" y="0"/>
                </a:lnTo>
                <a:lnTo>
                  <a:pt x="0" y="237744"/>
                </a:lnTo>
                <a:lnTo>
                  <a:pt x="1748027" y="237744"/>
                </a:lnTo>
                <a:lnTo>
                  <a:pt x="17480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6" name="object 21"/>
          <p:cNvSpPr/>
          <p:nvPr/>
        </p:nvSpPr>
        <p:spPr>
          <a:xfrm>
            <a:off x="5084588" y="4931896"/>
            <a:ext cx="2286000" cy="238125"/>
          </a:xfrm>
          <a:custGeom>
            <a:avLst/>
            <a:gdLst/>
            <a:ahLst/>
            <a:cxnLst/>
            <a:rect l="l" t="t" r="r" b="b"/>
            <a:pathLst>
              <a:path w="2286000" h="238125">
                <a:moveTo>
                  <a:pt x="2286000" y="0"/>
                </a:moveTo>
                <a:lnTo>
                  <a:pt x="0" y="0"/>
                </a:lnTo>
                <a:lnTo>
                  <a:pt x="0" y="237743"/>
                </a:lnTo>
                <a:lnTo>
                  <a:pt x="2286000" y="2377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" name="object 22"/>
          <p:cNvSpPr/>
          <p:nvPr/>
        </p:nvSpPr>
        <p:spPr>
          <a:xfrm>
            <a:off x="6006608" y="5526255"/>
            <a:ext cx="1298575" cy="238125"/>
          </a:xfrm>
          <a:custGeom>
            <a:avLst/>
            <a:gdLst/>
            <a:ahLst/>
            <a:cxnLst/>
            <a:rect l="l" t="t" r="r" b="b"/>
            <a:pathLst>
              <a:path w="1298575" h="238125">
                <a:moveTo>
                  <a:pt x="1298447" y="0"/>
                </a:moveTo>
                <a:lnTo>
                  <a:pt x="0" y="0"/>
                </a:lnTo>
                <a:lnTo>
                  <a:pt x="0" y="237744"/>
                </a:lnTo>
                <a:lnTo>
                  <a:pt x="1298447" y="237744"/>
                </a:lnTo>
                <a:lnTo>
                  <a:pt x="129844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" name="object 23"/>
          <p:cNvSpPr/>
          <p:nvPr/>
        </p:nvSpPr>
        <p:spPr>
          <a:xfrm>
            <a:off x="5671328" y="3743176"/>
            <a:ext cx="3255645" cy="238125"/>
          </a:xfrm>
          <a:custGeom>
            <a:avLst/>
            <a:gdLst/>
            <a:ahLst/>
            <a:cxnLst/>
            <a:rect l="l" t="t" r="r" b="b"/>
            <a:pathLst>
              <a:path w="3255645" h="238125">
                <a:moveTo>
                  <a:pt x="3255264" y="0"/>
                </a:moveTo>
                <a:lnTo>
                  <a:pt x="0" y="0"/>
                </a:lnTo>
                <a:lnTo>
                  <a:pt x="0" y="237744"/>
                </a:lnTo>
                <a:lnTo>
                  <a:pt x="3255264" y="237744"/>
                </a:lnTo>
                <a:lnTo>
                  <a:pt x="3255264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" name="object 24"/>
          <p:cNvSpPr/>
          <p:nvPr/>
        </p:nvSpPr>
        <p:spPr>
          <a:xfrm>
            <a:off x="6742700" y="4337535"/>
            <a:ext cx="2184400" cy="238125"/>
          </a:xfrm>
          <a:custGeom>
            <a:avLst/>
            <a:gdLst/>
            <a:ahLst/>
            <a:cxnLst/>
            <a:rect l="l" t="t" r="r" b="b"/>
            <a:pathLst>
              <a:path w="2184400" h="238125">
                <a:moveTo>
                  <a:pt x="2183892" y="0"/>
                </a:moveTo>
                <a:lnTo>
                  <a:pt x="0" y="0"/>
                </a:lnTo>
                <a:lnTo>
                  <a:pt x="0" y="237744"/>
                </a:lnTo>
                <a:lnTo>
                  <a:pt x="2183892" y="237744"/>
                </a:lnTo>
                <a:lnTo>
                  <a:pt x="2183892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" name="object 25"/>
          <p:cNvSpPr/>
          <p:nvPr/>
        </p:nvSpPr>
        <p:spPr>
          <a:xfrm>
            <a:off x="7370588" y="4931896"/>
            <a:ext cx="1556385" cy="238125"/>
          </a:xfrm>
          <a:custGeom>
            <a:avLst/>
            <a:gdLst/>
            <a:ahLst/>
            <a:cxnLst/>
            <a:rect l="l" t="t" r="r" b="b"/>
            <a:pathLst>
              <a:path w="1556384" h="238125">
                <a:moveTo>
                  <a:pt x="1556003" y="0"/>
                </a:moveTo>
                <a:lnTo>
                  <a:pt x="0" y="0"/>
                </a:lnTo>
                <a:lnTo>
                  <a:pt x="0" y="237743"/>
                </a:lnTo>
                <a:lnTo>
                  <a:pt x="1556003" y="237743"/>
                </a:lnTo>
                <a:lnTo>
                  <a:pt x="1556003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object 26"/>
          <p:cNvSpPr/>
          <p:nvPr/>
        </p:nvSpPr>
        <p:spPr>
          <a:xfrm>
            <a:off x="7305056" y="5526255"/>
            <a:ext cx="1621790" cy="238125"/>
          </a:xfrm>
          <a:custGeom>
            <a:avLst/>
            <a:gdLst/>
            <a:ahLst/>
            <a:cxnLst/>
            <a:rect l="l" t="t" r="r" b="b"/>
            <a:pathLst>
              <a:path w="1621790" h="238125">
                <a:moveTo>
                  <a:pt x="1621536" y="0"/>
                </a:moveTo>
                <a:lnTo>
                  <a:pt x="0" y="0"/>
                </a:lnTo>
                <a:lnTo>
                  <a:pt x="0" y="237744"/>
                </a:lnTo>
                <a:lnTo>
                  <a:pt x="1621536" y="237744"/>
                </a:lnTo>
                <a:lnTo>
                  <a:pt x="1621536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" name="object 27"/>
          <p:cNvSpPr txBox="1"/>
          <p:nvPr/>
        </p:nvSpPr>
        <p:spPr>
          <a:xfrm>
            <a:off x="1918732" y="3781355"/>
            <a:ext cx="2470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7%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3" name="object 28"/>
          <p:cNvSpPr txBox="1"/>
          <p:nvPr/>
        </p:nvSpPr>
        <p:spPr>
          <a:xfrm>
            <a:off x="2135394" y="437596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14%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4" name="object 29"/>
          <p:cNvSpPr txBox="1"/>
          <p:nvPr/>
        </p:nvSpPr>
        <p:spPr>
          <a:xfrm>
            <a:off x="2083323" y="497065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13%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5" name="object 30"/>
          <p:cNvSpPr txBox="1"/>
          <p:nvPr/>
        </p:nvSpPr>
        <p:spPr>
          <a:xfrm>
            <a:off x="2517664" y="5565324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25%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6" name="object 31"/>
          <p:cNvSpPr txBox="1"/>
          <p:nvPr/>
        </p:nvSpPr>
        <p:spPr>
          <a:xfrm>
            <a:off x="2815098" y="3781355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19%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7" name="object 32"/>
          <p:cNvSpPr txBox="1"/>
          <p:nvPr/>
        </p:nvSpPr>
        <p:spPr>
          <a:xfrm>
            <a:off x="3737753" y="437596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31%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8" name="object 33"/>
          <p:cNvSpPr txBox="1"/>
          <p:nvPr/>
        </p:nvSpPr>
        <p:spPr>
          <a:xfrm>
            <a:off x="3730133" y="497065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33%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49" name="object 34"/>
          <p:cNvSpPr txBox="1"/>
          <p:nvPr/>
        </p:nvSpPr>
        <p:spPr>
          <a:xfrm>
            <a:off x="4626626" y="5565324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34%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0" name="object 35"/>
          <p:cNvSpPr txBox="1"/>
          <p:nvPr/>
        </p:nvSpPr>
        <p:spPr>
          <a:xfrm>
            <a:off x="4505595" y="3781355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28%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1" name="object 36"/>
          <p:cNvSpPr txBox="1"/>
          <p:nvPr/>
        </p:nvSpPr>
        <p:spPr>
          <a:xfrm>
            <a:off x="5704094" y="437596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24%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2" name="object 37"/>
          <p:cNvSpPr txBox="1"/>
          <p:nvPr/>
        </p:nvSpPr>
        <p:spPr>
          <a:xfrm>
            <a:off x="6063377" y="497065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32%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3" name="object 38"/>
          <p:cNvSpPr txBox="1"/>
          <p:nvPr/>
        </p:nvSpPr>
        <p:spPr>
          <a:xfrm>
            <a:off x="6492002" y="5565324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18%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4" name="object 39"/>
          <p:cNvSpPr txBox="1"/>
          <p:nvPr/>
        </p:nvSpPr>
        <p:spPr>
          <a:xfrm>
            <a:off x="7135130" y="3781355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46%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5" name="object 40"/>
          <p:cNvSpPr txBox="1"/>
          <p:nvPr/>
        </p:nvSpPr>
        <p:spPr>
          <a:xfrm>
            <a:off x="7670307" y="437596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31%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6" name="object 41"/>
          <p:cNvSpPr txBox="1"/>
          <p:nvPr/>
        </p:nvSpPr>
        <p:spPr>
          <a:xfrm>
            <a:off x="7984886" y="4970659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22%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7" name="object 42"/>
          <p:cNvSpPr txBox="1"/>
          <p:nvPr/>
        </p:nvSpPr>
        <p:spPr>
          <a:xfrm>
            <a:off x="7951613" y="5565324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23%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158" name="object 43"/>
          <p:cNvSpPr txBox="1"/>
          <p:nvPr/>
        </p:nvSpPr>
        <p:spPr>
          <a:xfrm>
            <a:off x="703528" y="4356538"/>
            <a:ext cx="100811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40" dirty="0" smtClean="0">
                <a:solidFill>
                  <a:prstClr val="black"/>
                </a:solidFill>
                <a:cs typeface="Arial"/>
              </a:rPr>
              <a:t>A</a:t>
            </a:r>
            <a:r>
              <a:rPr sz="1200" b="1" dirty="0" smtClean="0">
                <a:solidFill>
                  <a:prstClr val="black"/>
                </a:solidFill>
                <a:cs typeface="Arial"/>
              </a:rPr>
              <a:t>si</a:t>
            </a:r>
            <a:r>
              <a:rPr sz="1200" b="1" spc="5" dirty="0" smtClean="0">
                <a:solidFill>
                  <a:prstClr val="black"/>
                </a:solidFill>
                <a:cs typeface="Arial"/>
              </a:rPr>
              <a:t>a</a:t>
            </a:r>
            <a:r>
              <a:rPr sz="1200" b="1" dirty="0" smtClean="0">
                <a:solidFill>
                  <a:prstClr val="black"/>
                </a:solidFill>
                <a:cs typeface="Arial"/>
              </a:rPr>
              <a:t>/Pacific</a:t>
            </a:r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o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9" name="object 44"/>
          <p:cNvSpPr txBox="1"/>
          <p:nvPr/>
        </p:nvSpPr>
        <p:spPr>
          <a:xfrm>
            <a:off x="631520" y="5497048"/>
            <a:ext cx="10801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200" b="1" spc="-5" smtClean="0">
                <a:solidFill>
                  <a:prstClr val="black"/>
                </a:solidFill>
                <a:cs typeface="Arial"/>
              </a:rPr>
              <a:t>M</a:t>
            </a:r>
            <a:r>
              <a:rPr lang="it-IT" sz="1200" b="1" spc="-5" smtClean="0">
                <a:solidFill>
                  <a:prstClr val="black"/>
                </a:solidFill>
                <a:cs typeface="Arial"/>
              </a:rPr>
              <a:t>edio</a:t>
            </a:r>
            <a:r>
              <a:rPr sz="1200" b="1" spc="15" smtClean="0">
                <a:solidFill>
                  <a:prstClr val="black"/>
                </a:solidFill>
                <a:cs typeface="Arial"/>
              </a:rPr>
              <a:t> </a:t>
            </a:r>
            <a:r>
              <a:rPr lang="it-IT" sz="1200" b="1" spc="15" smtClean="0">
                <a:solidFill>
                  <a:prstClr val="black"/>
                </a:solidFill>
                <a:cs typeface="Arial"/>
              </a:rPr>
              <a:t>Oriente</a:t>
            </a:r>
            <a:endParaRPr sz="1200" dirty="0">
              <a:solidFill>
                <a:prstClr val="black"/>
              </a:solidFill>
              <a:cs typeface="Arial"/>
            </a:endParaRPr>
          </a:p>
          <a:p>
            <a:pPr marL="1270" algn="ctr"/>
            <a:r>
              <a:rPr sz="1200" b="1" smtClean="0">
                <a:solidFill>
                  <a:prstClr val="black"/>
                </a:solidFill>
                <a:cs typeface="Arial"/>
              </a:rPr>
              <a:t>&amp;</a:t>
            </a:r>
            <a:r>
              <a:rPr sz="1200" b="1" spc="-5" smtClean="0">
                <a:solidFill>
                  <a:prstClr val="black"/>
                </a:solidFill>
                <a:cs typeface="Arial"/>
              </a:rPr>
              <a:t> </a:t>
            </a:r>
            <a:r>
              <a:rPr sz="1200" b="1" spc="-40" smtClean="0">
                <a:solidFill>
                  <a:prstClr val="black"/>
                </a:solidFill>
                <a:cs typeface="Arial"/>
              </a:rPr>
              <a:t>A</a:t>
            </a:r>
            <a:r>
              <a:rPr sz="1200" b="1" spc="-5" smtClean="0">
                <a:solidFill>
                  <a:prstClr val="black"/>
                </a:solidFill>
                <a:cs typeface="Arial"/>
              </a:rPr>
              <a:t>f</a:t>
            </a:r>
            <a:r>
              <a:rPr sz="1200" b="1" smtClean="0">
                <a:solidFill>
                  <a:prstClr val="black"/>
                </a:solidFill>
                <a:cs typeface="Arial"/>
              </a:rPr>
              <a:t>rica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0" name="object 45"/>
          <p:cNvSpPr txBox="1"/>
          <p:nvPr/>
        </p:nvSpPr>
        <p:spPr>
          <a:xfrm>
            <a:off x="909844" y="4967001"/>
            <a:ext cx="5511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 err="1" smtClean="0">
                <a:solidFill>
                  <a:prstClr val="black"/>
                </a:solidFill>
                <a:cs typeface="Arial"/>
              </a:rPr>
              <a:t>Europ</a:t>
            </a:r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a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1" name="object 46"/>
          <p:cNvSpPr txBox="1"/>
          <p:nvPr/>
        </p:nvSpPr>
        <p:spPr>
          <a:xfrm>
            <a:off x="830595" y="3788339"/>
            <a:ext cx="7086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40" dirty="0" smtClean="0">
                <a:solidFill>
                  <a:prstClr val="black"/>
                </a:solidFill>
                <a:cs typeface="Arial"/>
              </a:rPr>
              <a:t>A</a:t>
            </a:r>
            <a:r>
              <a:rPr sz="1200" b="1" dirty="0" smtClean="0">
                <a:solidFill>
                  <a:prstClr val="black"/>
                </a:solidFill>
                <a:cs typeface="Arial"/>
              </a:rPr>
              <a:t>meri</a:t>
            </a:r>
            <a:r>
              <a:rPr sz="1200" b="1" spc="5" dirty="0" smtClean="0">
                <a:solidFill>
                  <a:prstClr val="black"/>
                </a:solidFill>
                <a:cs typeface="Arial"/>
              </a:rPr>
              <a:t>c</a:t>
            </a:r>
            <a:r>
              <a:rPr sz="1200" b="1" dirty="0" smtClean="0">
                <a:solidFill>
                  <a:prstClr val="black"/>
                </a:solidFill>
                <a:cs typeface="Arial"/>
              </a:rPr>
              <a:t>a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2" name="object 47"/>
          <p:cNvSpPr txBox="1"/>
          <p:nvPr/>
        </p:nvSpPr>
        <p:spPr>
          <a:xfrm>
            <a:off x="885459" y="2821235"/>
            <a:ext cx="6019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it-IT" sz="1200" b="1" u="heavy" spc="5" dirty="0" smtClean="0">
                <a:solidFill>
                  <a:prstClr val="black"/>
                </a:solidFill>
                <a:cs typeface="Arial"/>
              </a:rPr>
              <a:t>MONDO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3" name="object 49"/>
          <p:cNvSpPr txBox="1"/>
          <p:nvPr/>
        </p:nvSpPr>
        <p:spPr>
          <a:xfrm>
            <a:off x="3727864" y="1754372"/>
            <a:ext cx="216024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Sviluppa nuove attività</a:t>
            </a:r>
          </a:p>
          <a:p>
            <a:pPr marL="12700" marR="5080" algn="ctr"/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ma dello stesso settore</a:t>
            </a:r>
          </a:p>
        </p:txBody>
      </p:sp>
      <p:sp>
        <p:nvSpPr>
          <p:cNvPr id="164" name="object 50"/>
          <p:cNvSpPr txBox="1"/>
          <p:nvPr/>
        </p:nvSpPr>
        <p:spPr>
          <a:xfrm>
            <a:off x="6032120" y="1538348"/>
            <a:ext cx="185009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Sviluppa nuove attività</a:t>
            </a:r>
          </a:p>
          <a:p>
            <a:pPr marL="12700" marR="5080" algn="ctr"/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fuori dal settore fieristico</a:t>
            </a:r>
            <a:endParaRPr sz="11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5" name="object 51"/>
          <p:cNvSpPr/>
          <p:nvPr/>
        </p:nvSpPr>
        <p:spPr>
          <a:xfrm>
            <a:off x="2823733" y="2536514"/>
            <a:ext cx="3922395" cy="152400"/>
          </a:xfrm>
          <a:custGeom>
            <a:avLst/>
            <a:gdLst/>
            <a:ahLst/>
            <a:cxnLst/>
            <a:rect l="l" t="t" r="r" b="b"/>
            <a:pathLst>
              <a:path w="3922395" h="152400">
                <a:moveTo>
                  <a:pt x="0" y="152307"/>
                </a:moveTo>
                <a:lnTo>
                  <a:pt x="1625" y="114085"/>
                </a:lnTo>
                <a:lnTo>
                  <a:pt x="12008" y="72261"/>
                </a:lnTo>
                <a:lnTo>
                  <a:pt x="1947799" y="71789"/>
                </a:lnTo>
                <a:lnTo>
                  <a:pt x="1951118" y="69273"/>
                </a:lnTo>
                <a:lnTo>
                  <a:pt x="1960301" y="19327"/>
                </a:lnTo>
                <a:lnTo>
                  <a:pt x="1961056" y="0"/>
                </a:lnTo>
                <a:lnTo>
                  <a:pt x="1961608" y="18469"/>
                </a:lnTo>
                <a:lnTo>
                  <a:pt x="1968295" y="62777"/>
                </a:lnTo>
                <a:lnTo>
                  <a:pt x="3908932" y="71789"/>
                </a:lnTo>
                <a:lnTo>
                  <a:pt x="3912252" y="74305"/>
                </a:lnTo>
                <a:lnTo>
                  <a:pt x="3915266" y="81435"/>
                </a:lnTo>
                <a:lnTo>
                  <a:pt x="3917870" y="92553"/>
                </a:lnTo>
                <a:lnTo>
                  <a:pt x="3919961" y="107034"/>
                </a:lnTo>
                <a:lnTo>
                  <a:pt x="3921435" y="124251"/>
                </a:lnTo>
                <a:lnTo>
                  <a:pt x="3922190" y="1435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object 52"/>
          <p:cNvSpPr/>
          <p:nvPr/>
        </p:nvSpPr>
        <p:spPr>
          <a:xfrm>
            <a:off x="4930283" y="2393388"/>
            <a:ext cx="3973195" cy="154305"/>
          </a:xfrm>
          <a:custGeom>
            <a:avLst/>
            <a:gdLst/>
            <a:ahLst/>
            <a:cxnLst/>
            <a:rect l="l" t="t" r="r" b="b"/>
            <a:pathLst>
              <a:path w="3973195" h="154305">
                <a:moveTo>
                  <a:pt x="0" y="153828"/>
                </a:moveTo>
                <a:lnTo>
                  <a:pt x="1523" y="115421"/>
                </a:lnTo>
                <a:lnTo>
                  <a:pt x="8403" y="76451"/>
                </a:lnTo>
                <a:lnTo>
                  <a:pt x="1972437" y="69373"/>
                </a:lnTo>
                <a:lnTo>
                  <a:pt x="1975812" y="66969"/>
                </a:lnTo>
                <a:lnTo>
                  <a:pt x="1985357" y="18814"/>
                </a:lnTo>
                <a:lnTo>
                  <a:pt x="1986308" y="0"/>
                </a:lnTo>
                <a:lnTo>
                  <a:pt x="1986993" y="17266"/>
                </a:lnTo>
                <a:lnTo>
                  <a:pt x="1994499" y="61267"/>
                </a:lnTo>
                <a:lnTo>
                  <a:pt x="3959097" y="69373"/>
                </a:lnTo>
                <a:lnTo>
                  <a:pt x="3962477" y="71776"/>
                </a:lnTo>
                <a:lnTo>
                  <a:pt x="3965550" y="78605"/>
                </a:lnTo>
                <a:lnTo>
                  <a:pt x="3968225" y="89291"/>
                </a:lnTo>
                <a:lnTo>
                  <a:pt x="3970414" y="103264"/>
                </a:lnTo>
                <a:lnTo>
                  <a:pt x="3972027" y="119956"/>
                </a:lnTo>
                <a:lnTo>
                  <a:pt x="3972974" y="13879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object 53"/>
          <p:cNvSpPr/>
          <p:nvPr/>
        </p:nvSpPr>
        <p:spPr>
          <a:xfrm>
            <a:off x="2217435" y="2146785"/>
            <a:ext cx="111125" cy="530225"/>
          </a:xfrm>
          <a:custGeom>
            <a:avLst/>
            <a:gdLst/>
            <a:ahLst/>
            <a:cxnLst/>
            <a:rect l="l" t="t" r="r" b="b"/>
            <a:pathLst>
              <a:path w="111125" h="530225">
                <a:moveTo>
                  <a:pt x="10668" y="424052"/>
                </a:moveTo>
                <a:lnTo>
                  <a:pt x="1524" y="429387"/>
                </a:lnTo>
                <a:lnTo>
                  <a:pt x="0" y="435228"/>
                </a:lnTo>
                <a:lnTo>
                  <a:pt x="55371" y="530098"/>
                </a:lnTo>
                <a:lnTo>
                  <a:pt x="66417" y="511175"/>
                </a:lnTo>
                <a:lnTo>
                  <a:pt x="45846" y="511175"/>
                </a:lnTo>
                <a:lnTo>
                  <a:pt x="45846" y="475868"/>
                </a:lnTo>
                <a:lnTo>
                  <a:pt x="16509" y="425576"/>
                </a:lnTo>
                <a:lnTo>
                  <a:pt x="10668" y="424052"/>
                </a:lnTo>
                <a:close/>
              </a:path>
              <a:path w="111125" h="530225">
                <a:moveTo>
                  <a:pt x="45846" y="475868"/>
                </a:moveTo>
                <a:lnTo>
                  <a:pt x="45846" y="511175"/>
                </a:lnTo>
                <a:lnTo>
                  <a:pt x="64896" y="511175"/>
                </a:lnTo>
                <a:lnTo>
                  <a:pt x="64896" y="506349"/>
                </a:lnTo>
                <a:lnTo>
                  <a:pt x="47116" y="506349"/>
                </a:lnTo>
                <a:lnTo>
                  <a:pt x="55371" y="492197"/>
                </a:lnTo>
                <a:lnTo>
                  <a:pt x="45846" y="475868"/>
                </a:lnTo>
                <a:close/>
              </a:path>
              <a:path w="111125" h="530225">
                <a:moveTo>
                  <a:pt x="100075" y="424052"/>
                </a:moveTo>
                <a:lnTo>
                  <a:pt x="94233" y="425576"/>
                </a:lnTo>
                <a:lnTo>
                  <a:pt x="64896" y="475868"/>
                </a:lnTo>
                <a:lnTo>
                  <a:pt x="64896" y="511175"/>
                </a:lnTo>
                <a:lnTo>
                  <a:pt x="66417" y="511175"/>
                </a:lnTo>
                <a:lnTo>
                  <a:pt x="110743" y="435228"/>
                </a:lnTo>
                <a:lnTo>
                  <a:pt x="109219" y="429387"/>
                </a:lnTo>
                <a:lnTo>
                  <a:pt x="100075" y="424052"/>
                </a:lnTo>
                <a:close/>
              </a:path>
              <a:path w="111125" h="530225">
                <a:moveTo>
                  <a:pt x="55371" y="492197"/>
                </a:moveTo>
                <a:lnTo>
                  <a:pt x="47116" y="506349"/>
                </a:lnTo>
                <a:lnTo>
                  <a:pt x="63626" y="506349"/>
                </a:lnTo>
                <a:lnTo>
                  <a:pt x="55371" y="492197"/>
                </a:lnTo>
                <a:close/>
              </a:path>
              <a:path w="111125" h="530225">
                <a:moveTo>
                  <a:pt x="64896" y="475868"/>
                </a:moveTo>
                <a:lnTo>
                  <a:pt x="55371" y="492197"/>
                </a:lnTo>
                <a:lnTo>
                  <a:pt x="63626" y="506349"/>
                </a:lnTo>
                <a:lnTo>
                  <a:pt x="64896" y="506349"/>
                </a:lnTo>
                <a:lnTo>
                  <a:pt x="64896" y="475868"/>
                </a:lnTo>
                <a:close/>
              </a:path>
              <a:path w="111125" h="530225">
                <a:moveTo>
                  <a:pt x="64896" y="0"/>
                </a:moveTo>
                <a:lnTo>
                  <a:pt x="45846" y="0"/>
                </a:lnTo>
                <a:lnTo>
                  <a:pt x="45846" y="475868"/>
                </a:lnTo>
                <a:lnTo>
                  <a:pt x="55371" y="492197"/>
                </a:lnTo>
                <a:lnTo>
                  <a:pt x="64896" y="475868"/>
                </a:lnTo>
                <a:lnTo>
                  <a:pt x="648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object 54"/>
          <p:cNvSpPr txBox="1"/>
          <p:nvPr/>
        </p:nvSpPr>
        <p:spPr>
          <a:xfrm>
            <a:off x="5322459" y="3231444"/>
            <a:ext cx="10490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" algn="ctr"/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Entrambi gli sviluppi</a:t>
            </a:r>
            <a:endParaRPr sz="12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9" name="object 55"/>
          <p:cNvSpPr/>
          <p:nvPr/>
        </p:nvSpPr>
        <p:spPr>
          <a:xfrm>
            <a:off x="4930398" y="3090650"/>
            <a:ext cx="1832610" cy="77470"/>
          </a:xfrm>
          <a:custGeom>
            <a:avLst/>
            <a:gdLst/>
            <a:ahLst/>
            <a:cxnLst/>
            <a:rect l="l" t="t" r="r" b="b"/>
            <a:pathLst>
              <a:path w="1832610" h="77470">
                <a:moveTo>
                  <a:pt x="1832367" y="0"/>
                </a:moveTo>
                <a:lnTo>
                  <a:pt x="1831602" y="19255"/>
                </a:lnTo>
                <a:lnTo>
                  <a:pt x="1829566" y="33897"/>
                </a:lnTo>
                <a:lnTo>
                  <a:pt x="1826654" y="41704"/>
                </a:lnTo>
                <a:lnTo>
                  <a:pt x="923174" y="42418"/>
                </a:lnTo>
                <a:lnTo>
                  <a:pt x="919948" y="46998"/>
                </a:lnTo>
                <a:lnTo>
                  <a:pt x="917494" y="59260"/>
                </a:lnTo>
                <a:lnTo>
                  <a:pt x="916183" y="76989"/>
                </a:lnTo>
                <a:lnTo>
                  <a:pt x="915011" y="59859"/>
                </a:lnTo>
                <a:lnTo>
                  <a:pt x="912134" y="46390"/>
                </a:lnTo>
                <a:lnTo>
                  <a:pt x="6869" y="42418"/>
                </a:lnTo>
                <a:lnTo>
                  <a:pt x="3669" y="37833"/>
                </a:lnTo>
                <a:lnTo>
                  <a:pt x="1267" y="25560"/>
                </a:lnTo>
                <a:lnTo>
                  <a:pt x="0" y="781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object 56"/>
          <p:cNvSpPr/>
          <p:nvPr/>
        </p:nvSpPr>
        <p:spPr>
          <a:xfrm>
            <a:off x="4729622" y="2146785"/>
            <a:ext cx="111125" cy="359410"/>
          </a:xfrm>
          <a:custGeom>
            <a:avLst/>
            <a:gdLst/>
            <a:ahLst/>
            <a:cxnLst/>
            <a:rect l="l" t="t" r="r" b="b"/>
            <a:pathLst>
              <a:path w="111125" h="359410">
                <a:moveTo>
                  <a:pt x="10540" y="253364"/>
                </a:moveTo>
                <a:lnTo>
                  <a:pt x="5968" y="255904"/>
                </a:lnTo>
                <a:lnTo>
                  <a:pt x="1524" y="258572"/>
                </a:lnTo>
                <a:lnTo>
                  <a:pt x="0" y="264413"/>
                </a:lnTo>
                <a:lnTo>
                  <a:pt x="2539" y="268986"/>
                </a:lnTo>
                <a:lnTo>
                  <a:pt x="55244" y="359283"/>
                </a:lnTo>
                <a:lnTo>
                  <a:pt x="66289" y="340360"/>
                </a:lnTo>
                <a:lnTo>
                  <a:pt x="45719" y="340360"/>
                </a:lnTo>
                <a:lnTo>
                  <a:pt x="45719" y="305054"/>
                </a:lnTo>
                <a:lnTo>
                  <a:pt x="19050" y="259334"/>
                </a:lnTo>
                <a:lnTo>
                  <a:pt x="16382" y="254888"/>
                </a:lnTo>
                <a:lnTo>
                  <a:pt x="10540" y="253364"/>
                </a:lnTo>
                <a:close/>
              </a:path>
              <a:path w="111125" h="359410">
                <a:moveTo>
                  <a:pt x="45719" y="305053"/>
                </a:moveTo>
                <a:lnTo>
                  <a:pt x="45719" y="340360"/>
                </a:lnTo>
                <a:lnTo>
                  <a:pt x="64769" y="340360"/>
                </a:lnTo>
                <a:lnTo>
                  <a:pt x="64769" y="335534"/>
                </a:lnTo>
                <a:lnTo>
                  <a:pt x="46989" y="335534"/>
                </a:lnTo>
                <a:lnTo>
                  <a:pt x="55245" y="321382"/>
                </a:lnTo>
                <a:lnTo>
                  <a:pt x="45719" y="305053"/>
                </a:lnTo>
                <a:close/>
              </a:path>
              <a:path w="111125" h="359410">
                <a:moveTo>
                  <a:pt x="99949" y="253364"/>
                </a:moveTo>
                <a:lnTo>
                  <a:pt x="94106" y="254888"/>
                </a:lnTo>
                <a:lnTo>
                  <a:pt x="91439" y="259334"/>
                </a:lnTo>
                <a:lnTo>
                  <a:pt x="64769" y="305054"/>
                </a:lnTo>
                <a:lnTo>
                  <a:pt x="64769" y="340360"/>
                </a:lnTo>
                <a:lnTo>
                  <a:pt x="66289" y="340360"/>
                </a:lnTo>
                <a:lnTo>
                  <a:pt x="110616" y="264413"/>
                </a:lnTo>
                <a:lnTo>
                  <a:pt x="109092" y="258572"/>
                </a:lnTo>
                <a:lnTo>
                  <a:pt x="104521" y="255904"/>
                </a:lnTo>
                <a:lnTo>
                  <a:pt x="99949" y="253364"/>
                </a:lnTo>
                <a:close/>
              </a:path>
              <a:path w="111125" h="359410">
                <a:moveTo>
                  <a:pt x="55245" y="321382"/>
                </a:moveTo>
                <a:lnTo>
                  <a:pt x="46989" y="335534"/>
                </a:lnTo>
                <a:lnTo>
                  <a:pt x="63500" y="335534"/>
                </a:lnTo>
                <a:lnTo>
                  <a:pt x="55245" y="321382"/>
                </a:lnTo>
                <a:close/>
              </a:path>
              <a:path w="111125" h="359410">
                <a:moveTo>
                  <a:pt x="64769" y="305054"/>
                </a:moveTo>
                <a:lnTo>
                  <a:pt x="55245" y="321382"/>
                </a:lnTo>
                <a:lnTo>
                  <a:pt x="63500" y="335534"/>
                </a:lnTo>
                <a:lnTo>
                  <a:pt x="64769" y="335534"/>
                </a:lnTo>
                <a:lnTo>
                  <a:pt x="64769" y="305054"/>
                </a:lnTo>
                <a:close/>
              </a:path>
              <a:path w="111125" h="359410">
                <a:moveTo>
                  <a:pt x="64769" y="0"/>
                </a:moveTo>
                <a:lnTo>
                  <a:pt x="45719" y="0"/>
                </a:lnTo>
                <a:lnTo>
                  <a:pt x="45719" y="305053"/>
                </a:lnTo>
                <a:lnTo>
                  <a:pt x="55245" y="321382"/>
                </a:lnTo>
                <a:lnTo>
                  <a:pt x="64769" y="305054"/>
                </a:lnTo>
                <a:lnTo>
                  <a:pt x="647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object 57"/>
          <p:cNvSpPr/>
          <p:nvPr/>
        </p:nvSpPr>
        <p:spPr>
          <a:xfrm>
            <a:off x="6881638" y="1962001"/>
            <a:ext cx="111125" cy="314960"/>
          </a:xfrm>
          <a:custGeom>
            <a:avLst/>
            <a:gdLst/>
            <a:ahLst/>
            <a:cxnLst/>
            <a:rect l="l" t="t" r="r" b="b"/>
            <a:pathLst>
              <a:path w="111125" h="314960">
                <a:moveTo>
                  <a:pt x="10413" y="209423"/>
                </a:moveTo>
                <a:lnTo>
                  <a:pt x="5968" y="212216"/>
                </a:lnTo>
                <a:lnTo>
                  <a:pt x="1523" y="214884"/>
                </a:lnTo>
                <a:lnTo>
                  <a:pt x="0" y="220852"/>
                </a:lnTo>
                <a:lnTo>
                  <a:pt x="2793" y="225298"/>
                </a:lnTo>
                <a:lnTo>
                  <a:pt x="57022" y="314706"/>
                </a:lnTo>
                <a:lnTo>
                  <a:pt x="67546" y="295910"/>
                </a:lnTo>
                <a:lnTo>
                  <a:pt x="47116" y="295910"/>
                </a:lnTo>
                <a:lnTo>
                  <a:pt x="46512" y="260704"/>
                </a:lnTo>
                <a:lnTo>
                  <a:pt x="19050" y="215391"/>
                </a:lnTo>
                <a:lnTo>
                  <a:pt x="16383" y="210947"/>
                </a:lnTo>
                <a:lnTo>
                  <a:pt x="10413" y="209423"/>
                </a:lnTo>
                <a:close/>
              </a:path>
              <a:path w="111125" h="314960">
                <a:moveTo>
                  <a:pt x="46512" y="260704"/>
                </a:moveTo>
                <a:lnTo>
                  <a:pt x="47116" y="295910"/>
                </a:lnTo>
                <a:lnTo>
                  <a:pt x="66166" y="295656"/>
                </a:lnTo>
                <a:lnTo>
                  <a:pt x="66088" y="291084"/>
                </a:lnTo>
                <a:lnTo>
                  <a:pt x="48387" y="291084"/>
                </a:lnTo>
                <a:lnTo>
                  <a:pt x="56324" y="276894"/>
                </a:lnTo>
                <a:lnTo>
                  <a:pt x="46512" y="260704"/>
                </a:lnTo>
                <a:close/>
              </a:path>
              <a:path w="111125" h="314960">
                <a:moveTo>
                  <a:pt x="99821" y="207899"/>
                </a:moveTo>
                <a:lnTo>
                  <a:pt x="94107" y="209550"/>
                </a:lnTo>
                <a:lnTo>
                  <a:pt x="91439" y="214122"/>
                </a:lnTo>
                <a:lnTo>
                  <a:pt x="65560" y="260383"/>
                </a:lnTo>
                <a:lnTo>
                  <a:pt x="66166" y="295656"/>
                </a:lnTo>
                <a:lnTo>
                  <a:pt x="47116" y="295910"/>
                </a:lnTo>
                <a:lnTo>
                  <a:pt x="67546" y="295910"/>
                </a:lnTo>
                <a:lnTo>
                  <a:pt x="108077" y="223520"/>
                </a:lnTo>
                <a:lnTo>
                  <a:pt x="110616" y="218821"/>
                </a:lnTo>
                <a:lnTo>
                  <a:pt x="109092" y="213106"/>
                </a:lnTo>
                <a:lnTo>
                  <a:pt x="104393" y="210565"/>
                </a:lnTo>
                <a:lnTo>
                  <a:pt x="99821" y="207899"/>
                </a:lnTo>
                <a:close/>
              </a:path>
              <a:path w="111125" h="314960">
                <a:moveTo>
                  <a:pt x="56324" y="276894"/>
                </a:moveTo>
                <a:lnTo>
                  <a:pt x="48387" y="291084"/>
                </a:lnTo>
                <a:lnTo>
                  <a:pt x="64769" y="290829"/>
                </a:lnTo>
                <a:lnTo>
                  <a:pt x="56324" y="276894"/>
                </a:lnTo>
                <a:close/>
              </a:path>
              <a:path w="111125" h="314960">
                <a:moveTo>
                  <a:pt x="65560" y="260383"/>
                </a:moveTo>
                <a:lnTo>
                  <a:pt x="56324" y="276894"/>
                </a:lnTo>
                <a:lnTo>
                  <a:pt x="64769" y="290829"/>
                </a:lnTo>
                <a:lnTo>
                  <a:pt x="48387" y="291084"/>
                </a:lnTo>
                <a:lnTo>
                  <a:pt x="66088" y="291084"/>
                </a:lnTo>
                <a:lnTo>
                  <a:pt x="65560" y="260383"/>
                </a:lnTo>
                <a:close/>
              </a:path>
              <a:path w="111125" h="314960">
                <a:moveTo>
                  <a:pt x="61087" y="0"/>
                </a:moveTo>
                <a:lnTo>
                  <a:pt x="42037" y="253"/>
                </a:lnTo>
                <a:lnTo>
                  <a:pt x="46512" y="260704"/>
                </a:lnTo>
                <a:lnTo>
                  <a:pt x="56324" y="276894"/>
                </a:lnTo>
                <a:lnTo>
                  <a:pt x="65560" y="260383"/>
                </a:lnTo>
                <a:lnTo>
                  <a:pt x="61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2" name="object 49"/>
          <p:cNvSpPr txBox="1"/>
          <p:nvPr/>
        </p:nvSpPr>
        <p:spPr>
          <a:xfrm>
            <a:off x="1207584" y="1898388"/>
            <a:ext cx="21602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200" b="1" dirty="0" smtClean="0">
                <a:solidFill>
                  <a:prstClr val="black"/>
                </a:solidFill>
                <a:cs typeface="Arial"/>
              </a:rPr>
              <a:t>Resta nello stesso settore</a:t>
            </a:r>
          </a:p>
        </p:txBody>
      </p:sp>
    </p:spTree>
    <p:extLst>
      <p:ext uri="{BB962C8B-B14F-4D97-AF65-F5344CB8AC3E}">
        <p14:creationId xmlns:p14="http://schemas.microsoft.com/office/powerpoint/2010/main" val="18223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662525" y="488122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PRIORITÀ STRATEGICHE RIFERITE ALLA CATEGORIA DI ATTIVITÀ E ALLA ZONA GEOGRAFICA - 2015</a:t>
            </a:r>
            <a:endParaRPr lang="it-IT" sz="18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1187624" y="235115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ITALIA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1043608" y="530348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GERMANIA</a:t>
            </a:r>
          </a:p>
        </p:txBody>
      </p:sp>
      <p:sp>
        <p:nvSpPr>
          <p:cNvPr id="44" name="object 18"/>
          <p:cNvSpPr/>
          <p:nvPr/>
        </p:nvSpPr>
        <p:spPr>
          <a:xfrm>
            <a:off x="4824047" y="2143196"/>
            <a:ext cx="2766060" cy="77470"/>
          </a:xfrm>
          <a:custGeom>
            <a:avLst/>
            <a:gdLst/>
            <a:ahLst/>
            <a:cxnLst/>
            <a:rect l="l" t="t" r="r" b="b"/>
            <a:pathLst>
              <a:path w="2766059" h="77470">
                <a:moveTo>
                  <a:pt x="0" y="76855"/>
                </a:moveTo>
                <a:lnTo>
                  <a:pt x="755" y="57640"/>
                </a:lnTo>
                <a:lnTo>
                  <a:pt x="2791" y="43073"/>
                </a:lnTo>
                <a:lnTo>
                  <a:pt x="5766" y="35434"/>
                </a:lnTo>
                <a:lnTo>
                  <a:pt x="1375917" y="34818"/>
                </a:lnTo>
                <a:lnTo>
                  <a:pt x="1379088" y="30190"/>
                </a:lnTo>
                <a:lnTo>
                  <a:pt x="1381516" y="17824"/>
                </a:lnTo>
                <a:lnTo>
                  <a:pt x="1382799" y="0"/>
                </a:lnTo>
                <a:lnTo>
                  <a:pt x="1383976" y="17258"/>
                </a:lnTo>
                <a:lnTo>
                  <a:pt x="1386839" y="30733"/>
                </a:lnTo>
                <a:lnTo>
                  <a:pt x="2758821" y="34818"/>
                </a:lnTo>
                <a:lnTo>
                  <a:pt x="2762046" y="39447"/>
                </a:lnTo>
                <a:lnTo>
                  <a:pt x="2764456" y="51813"/>
                </a:lnTo>
                <a:lnTo>
                  <a:pt x="2765705" y="6963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5" name="object 20"/>
          <p:cNvSpPr/>
          <p:nvPr/>
        </p:nvSpPr>
        <p:spPr>
          <a:xfrm>
            <a:off x="6151578" y="1976467"/>
            <a:ext cx="111125" cy="123189"/>
          </a:xfrm>
          <a:custGeom>
            <a:avLst/>
            <a:gdLst/>
            <a:ahLst/>
            <a:cxnLst/>
            <a:rect l="l" t="t" r="r" b="b"/>
            <a:pathLst>
              <a:path w="111125" h="123189">
                <a:moveTo>
                  <a:pt x="10668" y="17272"/>
                </a:moveTo>
                <a:lnTo>
                  <a:pt x="6096" y="19939"/>
                </a:lnTo>
                <a:lnTo>
                  <a:pt x="1650" y="22479"/>
                </a:lnTo>
                <a:lnTo>
                  <a:pt x="0" y="28321"/>
                </a:lnTo>
                <a:lnTo>
                  <a:pt x="55372" y="123190"/>
                </a:lnTo>
                <a:lnTo>
                  <a:pt x="66417" y="104267"/>
                </a:lnTo>
                <a:lnTo>
                  <a:pt x="45847" y="104267"/>
                </a:lnTo>
                <a:lnTo>
                  <a:pt x="45847" y="69088"/>
                </a:lnTo>
                <a:lnTo>
                  <a:pt x="16509" y="18796"/>
                </a:lnTo>
                <a:lnTo>
                  <a:pt x="10668" y="17272"/>
                </a:lnTo>
                <a:close/>
              </a:path>
              <a:path w="111125" h="123189">
                <a:moveTo>
                  <a:pt x="45847" y="69088"/>
                </a:moveTo>
                <a:lnTo>
                  <a:pt x="45847" y="104267"/>
                </a:lnTo>
                <a:lnTo>
                  <a:pt x="64897" y="104267"/>
                </a:lnTo>
                <a:lnTo>
                  <a:pt x="64897" y="99568"/>
                </a:lnTo>
                <a:lnTo>
                  <a:pt x="47117" y="99568"/>
                </a:lnTo>
                <a:lnTo>
                  <a:pt x="55372" y="85416"/>
                </a:lnTo>
                <a:lnTo>
                  <a:pt x="45847" y="69088"/>
                </a:lnTo>
                <a:close/>
              </a:path>
              <a:path w="111125" h="123189">
                <a:moveTo>
                  <a:pt x="100075" y="17272"/>
                </a:moveTo>
                <a:lnTo>
                  <a:pt x="94233" y="18796"/>
                </a:lnTo>
                <a:lnTo>
                  <a:pt x="64897" y="69088"/>
                </a:lnTo>
                <a:lnTo>
                  <a:pt x="64897" y="104267"/>
                </a:lnTo>
                <a:lnTo>
                  <a:pt x="66417" y="104267"/>
                </a:lnTo>
                <a:lnTo>
                  <a:pt x="110744" y="28321"/>
                </a:lnTo>
                <a:lnTo>
                  <a:pt x="109220" y="22479"/>
                </a:lnTo>
                <a:lnTo>
                  <a:pt x="104648" y="19939"/>
                </a:lnTo>
                <a:lnTo>
                  <a:pt x="100075" y="17272"/>
                </a:lnTo>
                <a:close/>
              </a:path>
              <a:path w="111125" h="123189">
                <a:moveTo>
                  <a:pt x="55372" y="85416"/>
                </a:moveTo>
                <a:lnTo>
                  <a:pt x="47117" y="99568"/>
                </a:lnTo>
                <a:lnTo>
                  <a:pt x="63626" y="99568"/>
                </a:lnTo>
                <a:lnTo>
                  <a:pt x="55372" y="85416"/>
                </a:lnTo>
                <a:close/>
              </a:path>
              <a:path w="111125" h="123189">
                <a:moveTo>
                  <a:pt x="64897" y="69088"/>
                </a:moveTo>
                <a:lnTo>
                  <a:pt x="55372" y="85416"/>
                </a:lnTo>
                <a:lnTo>
                  <a:pt x="63626" y="99568"/>
                </a:lnTo>
                <a:lnTo>
                  <a:pt x="64897" y="99568"/>
                </a:lnTo>
                <a:lnTo>
                  <a:pt x="64897" y="69088"/>
                </a:lnTo>
                <a:close/>
              </a:path>
              <a:path w="111125" h="123189">
                <a:moveTo>
                  <a:pt x="64897" y="0"/>
                </a:moveTo>
                <a:lnTo>
                  <a:pt x="45847" y="0"/>
                </a:lnTo>
                <a:lnTo>
                  <a:pt x="45847" y="69088"/>
                </a:lnTo>
                <a:lnTo>
                  <a:pt x="55372" y="85416"/>
                </a:lnTo>
                <a:lnTo>
                  <a:pt x="64897" y="69088"/>
                </a:lnTo>
                <a:lnTo>
                  <a:pt x="64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object 21"/>
          <p:cNvSpPr/>
          <p:nvPr/>
        </p:nvSpPr>
        <p:spPr>
          <a:xfrm>
            <a:off x="7615253" y="1987897"/>
            <a:ext cx="111125" cy="256540"/>
          </a:xfrm>
          <a:custGeom>
            <a:avLst/>
            <a:gdLst/>
            <a:ahLst/>
            <a:cxnLst/>
            <a:rect l="l" t="t" r="r" b="b"/>
            <a:pathLst>
              <a:path w="111125" h="256539">
                <a:moveTo>
                  <a:pt x="10668" y="150622"/>
                </a:moveTo>
                <a:lnTo>
                  <a:pt x="1524" y="155956"/>
                </a:lnTo>
                <a:lnTo>
                  <a:pt x="0" y="161798"/>
                </a:lnTo>
                <a:lnTo>
                  <a:pt x="2667" y="166243"/>
                </a:lnTo>
                <a:lnTo>
                  <a:pt x="55372" y="256539"/>
                </a:lnTo>
                <a:lnTo>
                  <a:pt x="66316" y="237744"/>
                </a:lnTo>
                <a:lnTo>
                  <a:pt x="45847" y="237744"/>
                </a:lnTo>
                <a:lnTo>
                  <a:pt x="45720" y="202437"/>
                </a:lnTo>
                <a:lnTo>
                  <a:pt x="16382" y="152145"/>
                </a:lnTo>
                <a:lnTo>
                  <a:pt x="10668" y="150622"/>
                </a:lnTo>
                <a:close/>
              </a:path>
              <a:path w="111125" h="256539">
                <a:moveTo>
                  <a:pt x="45847" y="202655"/>
                </a:moveTo>
                <a:lnTo>
                  <a:pt x="45847" y="237744"/>
                </a:lnTo>
                <a:lnTo>
                  <a:pt x="64897" y="237744"/>
                </a:lnTo>
                <a:lnTo>
                  <a:pt x="64897" y="232918"/>
                </a:lnTo>
                <a:lnTo>
                  <a:pt x="47117" y="232918"/>
                </a:lnTo>
                <a:lnTo>
                  <a:pt x="55308" y="218875"/>
                </a:lnTo>
                <a:lnTo>
                  <a:pt x="45847" y="202655"/>
                </a:lnTo>
                <a:close/>
              </a:path>
              <a:path w="111125" h="256539">
                <a:moveTo>
                  <a:pt x="100075" y="150622"/>
                </a:moveTo>
                <a:lnTo>
                  <a:pt x="94233" y="152145"/>
                </a:lnTo>
                <a:lnTo>
                  <a:pt x="64897" y="202437"/>
                </a:lnTo>
                <a:lnTo>
                  <a:pt x="64897" y="237744"/>
                </a:lnTo>
                <a:lnTo>
                  <a:pt x="66316" y="237744"/>
                </a:lnTo>
                <a:lnTo>
                  <a:pt x="107950" y="166243"/>
                </a:lnTo>
                <a:lnTo>
                  <a:pt x="110617" y="161798"/>
                </a:lnTo>
                <a:lnTo>
                  <a:pt x="109093" y="155956"/>
                </a:lnTo>
                <a:lnTo>
                  <a:pt x="104521" y="153288"/>
                </a:lnTo>
                <a:lnTo>
                  <a:pt x="100075" y="150622"/>
                </a:lnTo>
                <a:close/>
              </a:path>
              <a:path w="111125" h="256539">
                <a:moveTo>
                  <a:pt x="55308" y="218875"/>
                </a:moveTo>
                <a:lnTo>
                  <a:pt x="47117" y="232918"/>
                </a:lnTo>
                <a:lnTo>
                  <a:pt x="63500" y="232918"/>
                </a:lnTo>
                <a:lnTo>
                  <a:pt x="55308" y="218875"/>
                </a:lnTo>
                <a:close/>
              </a:path>
              <a:path w="111125" h="256539">
                <a:moveTo>
                  <a:pt x="64897" y="202437"/>
                </a:moveTo>
                <a:lnTo>
                  <a:pt x="55308" y="218875"/>
                </a:lnTo>
                <a:lnTo>
                  <a:pt x="63500" y="232918"/>
                </a:lnTo>
                <a:lnTo>
                  <a:pt x="64897" y="232918"/>
                </a:lnTo>
                <a:lnTo>
                  <a:pt x="64897" y="202437"/>
                </a:lnTo>
                <a:close/>
              </a:path>
              <a:path w="111125" h="256539">
                <a:moveTo>
                  <a:pt x="64897" y="0"/>
                </a:moveTo>
                <a:lnTo>
                  <a:pt x="45847" y="0"/>
                </a:lnTo>
                <a:lnTo>
                  <a:pt x="45847" y="202655"/>
                </a:lnTo>
                <a:lnTo>
                  <a:pt x="55308" y="218875"/>
                </a:lnTo>
                <a:lnTo>
                  <a:pt x="64770" y="202655"/>
                </a:lnTo>
                <a:lnTo>
                  <a:pt x="64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47" name="object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91027"/>
              </p:ext>
            </p:extLst>
          </p:nvPr>
        </p:nvGraphicFramePr>
        <p:xfrm>
          <a:off x="3419872" y="2279146"/>
          <a:ext cx="4616195" cy="416052"/>
        </p:xfrm>
        <a:graphic>
          <a:graphicData uri="http://schemas.openxmlformats.org/drawingml/2006/table">
            <a:tbl>
              <a:tblPr firstRow="1" bandRow="1"/>
              <a:tblGrid>
                <a:gridCol w="1383792"/>
                <a:gridCol w="1847087"/>
                <a:gridCol w="923544"/>
                <a:gridCol w="461772"/>
              </a:tblGrid>
              <a:tr h="8079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791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  <p:sp>
        <p:nvSpPr>
          <p:cNvPr id="48" name="object 20"/>
          <p:cNvSpPr/>
          <p:nvPr/>
        </p:nvSpPr>
        <p:spPr>
          <a:xfrm>
            <a:off x="4029279" y="2272102"/>
            <a:ext cx="111125" cy="123189"/>
          </a:xfrm>
          <a:custGeom>
            <a:avLst/>
            <a:gdLst/>
            <a:ahLst/>
            <a:cxnLst/>
            <a:rect l="l" t="t" r="r" b="b"/>
            <a:pathLst>
              <a:path w="111125" h="123189">
                <a:moveTo>
                  <a:pt x="10668" y="17272"/>
                </a:moveTo>
                <a:lnTo>
                  <a:pt x="6096" y="19939"/>
                </a:lnTo>
                <a:lnTo>
                  <a:pt x="1650" y="22479"/>
                </a:lnTo>
                <a:lnTo>
                  <a:pt x="0" y="28321"/>
                </a:lnTo>
                <a:lnTo>
                  <a:pt x="55372" y="123190"/>
                </a:lnTo>
                <a:lnTo>
                  <a:pt x="66417" y="104267"/>
                </a:lnTo>
                <a:lnTo>
                  <a:pt x="45847" y="104267"/>
                </a:lnTo>
                <a:lnTo>
                  <a:pt x="45847" y="69088"/>
                </a:lnTo>
                <a:lnTo>
                  <a:pt x="16509" y="18796"/>
                </a:lnTo>
                <a:lnTo>
                  <a:pt x="10668" y="17272"/>
                </a:lnTo>
                <a:close/>
              </a:path>
              <a:path w="111125" h="123189">
                <a:moveTo>
                  <a:pt x="45847" y="69088"/>
                </a:moveTo>
                <a:lnTo>
                  <a:pt x="45847" y="104267"/>
                </a:lnTo>
                <a:lnTo>
                  <a:pt x="64897" y="104267"/>
                </a:lnTo>
                <a:lnTo>
                  <a:pt x="64897" y="99568"/>
                </a:lnTo>
                <a:lnTo>
                  <a:pt x="47117" y="99568"/>
                </a:lnTo>
                <a:lnTo>
                  <a:pt x="55372" y="85416"/>
                </a:lnTo>
                <a:lnTo>
                  <a:pt x="45847" y="69088"/>
                </a:lnTo>
                <a:close/>
              </a:path>
              <a:path w="111125" h="123189">
                <a:moveTo>
                  <a:pt x="100075" y="17272"/>
                </a:moveTo>
                <a:lnTo>
                  <a:pt x="94233" y="18796"/>
                </a:lnTo>
                <a:lnTo>
                  <a:pt x="64897" y="69088"/>
                </a:lnTo>
                <a:lnTo>
                  <a:pt x="64897" y="104267"/>
                </a:lnTo>
                <a:lnTo>
                  <a:pt x="66417" y="104267"/>
                </a:lnTo>
                <a:lnTo>
                  <a:pt x="110744" y="28321"/>
                </a:lnTo>
                <a:lnTo>
                  <a:pt x="109220" y="22479"/>
                </a:lnTo>
                <a:lnTo>
                  <a:pt x="104648" y="19939"/>
                </a:lnTo>
                <a:lnTo>
                  <a:pt x="100075" y="17272"/>
                </a:lnTo>
                <a:close/>
              </a:path>
              <a:path w="111125" h="123189">
                <a:moveTo>
                  <a:pt x="55372" y="85416"/>
                </a:moveTo>
                <a:lnTo>
                  <a:pt x="47117" y="99568"/>
                </a:lnTo>
                <a:lnTo>
                  <a:pt x="63626" y="99568"/>
                </a:lnTo>
                <a:lnTo>
                  <a:pt x="55372" y="85416"/>
                </a:lnTo>
                <a:close/>
              </a:path>
              <a:path w="111125" h="123189">
                <a:moveTo>
                  <a:pt x="64897" y="69088"/>
                </a:moveTo>
                <a:lnTo>
                  <a:pt x="55372" y="85416"/>
                </a:lnTo>
                <a:lnTo>
                  <a:pt x="63626" y="99568"/>
                </a:lnTo>
                <a:lnTo>
                  <a:pt x="64897" y="99568"/>
                </a:lnTo>
                <a:lnTo>
                  <a:pt x="64897" y="69088"/>
                </a:lnTo>
                <a:close/>
              </a:path>
              <a:path w="111125" h="123189">
                <a:moveTo>
                  <a:pt x="64897" y="0"/>
                </a:moveTo>
                <a:lnTo>
                  <a:pt x="45847" y="0"/>
                </a:lnTo>
                <a:lnTo>
                  <a:pt x="45847" y="69088"/>
                </a:lnTo>
                <a:lnTo>
                  <a:pt x="55372" y="85416"/>
                </a:lnTo>
                <a:lnTo>
                  <a:pt x="64897" y="69088"/>
                </a:lnTo>
                <a:lnTo>
                  <a:pt x="64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object 38"/>
          <p:cNvSpPr txBox="1"/>
          <p:nvPr/>
        </p:nvSpPr>
        <p:spPr>
          <a:xfrm>
            <a:off x="6444208" y="2927218"/>
            <a:ext cx="13198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100" b="1" dirty="0" smtClean="0">
                <a:solidFill>
                  <a:prstClr val="black"/>
                </a:solidFill>
                <a:cs typeface="Arial"/>
              </a:rPr>
              <a:t>Entrambi gli sviluppi</a:t>
            </a:r>
            <a:endParaRPr lang="it-IT" sz="11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55" name="object 37"/>
          <p:cNvSpPr txBox="1"/>
          <p:nvPr/>
        </p:nvSpPr>
        <p:spPr>
          <a:xfrm>
            <a:off x="4139952" y="4450503"/>
            <a:ext cx="17956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Sviluppa nuove attività</a:t>
            </a:r>
          </a:p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ma dello stesso settore</a:t>
            </a:r>
          </a:p>
        </p:txBody>
      </p:sp>
      <p:sp>
        <p:nvSpPr>
          <p:cNvPr id="56" name="object 19"/>
          <p:cNvSpPr/>
          <p:nvPr/>
        </p:nvSpPr>
        <p:spPr>
          <a:xfrm>
            <a:off x="3445655" y="5051737"/>
            <a:ext cx="3181350" cy="77470"/>
          </a:xfrm>
          <a:custGeom>
            <a:avLst/>
            <a:gdLst/>
            <a:ahLst/>
            <a:cxnLst/>
            <a:rect l="l" t="t" r="r" b="b"/>
            <a:pathLst>
              <a:path w="3181350" h="77470">
                <a:moveTo>
                  <a:pt x="0" y="76855"/>
                </a:moveTo>
                <a:lnTo>
                  <a:pt x="778" y="57640"/>
                </a:lnTo>
                <a:lnTo>
                  <a:pt x="2846" y="43073"/>
                </a:lnTo>
                <a:lnTo>
                  <a:pt x="5798" y="35434"/>
                </a:lnTo>
                <a:lnTo>
                  <a:pt x="1583689" y="34818"/>
                </a:lnTo>
                <a:lnTo>
                  <a:pt x="1586860" y="30190"/>
                </a:lnTo>
                <a:lnTo>
                  <a:pt x="1589288" y="17824"/>
                </a:lnTo>
                <a:lnTo>
                  <a:pt x="1590571" y="0"/>
                </a:lnTo>
                <a:lnTo>
                  <a:pt x="1591748" y="17258"/>
                </a:lnTo>
                <a:lnTo>
                  <a:pt x="1594611" y="30733"/>
                </a:lnTo>
                <a:lnTo>
                  <a:pt x="3174365" y="34818"/>
                </a:lnTo>
                <a:lnTo>
                  <a:pt x="3177535" y="39447"/>
                </a:lnTo>
                <a:lnTo>
                  <a:pt x="3179963" y="51813"/>
                </a:lnTo>
                <a:lnTo>
                  <a:pt x="3181246" y="6963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7" name="object 20"/>
          <p:cNvSpPr/>
          <p:nvPr/>
        </p:nvSpPr>
        <p:spPr>
          <a:xfrm>
            <a:off x="3312813" y="4899359"/>
            <a:ext cx="111125" cy="341630"/>
          </a:xfrm>
          <a:custGeom>
            <a:avLst/>
            <a:gdLst/>
            <a:ahLst/>
            <a:cxnLst/>
            <a:rect l="l" t="t" r="r" b="b"/>
            <a:pathLst>
              <a:path w="111125" h="341629">
                <a:moveTo>
                  <a:pt x="10667" y="235585"/>
                </a:moveTo>
                <a:lnTo>
                  <a:pt x="1524" y="240919"/>
                </a:lnTo>
                <a:lnTo>
                  <a:pt x="0" y="246761"/>
                </a:lnTo>
                <a:lnTo>
                  <a:pt x="55371" y="341630"/>
                </a:lnTo>
                <a:lnTo>
                  <a:pt x="66417" y="322707"/>
                </a:lnTo>
                <a:lnTo>
                  <a:pt x="45846" y="322707"/>
                </a:lnTo>
                <a:lnTo>
                  <a:pt x="45846" y="287400"/>
                </a:lnTo>
                <a:lnTo>
                  <a:pt x="19176" y="241681"/>
                </a:lnTo>
                <a:lnTo>
                  <a:pt x="16509" y="237236"/>
                </a:lnTo>
                <a:lnTo>
                  <a:pt x="10667" y="235585"/>
                </a:lnTo>
                <a:close/>
              </a:path>
              <a:path w="111125" h="341629">
                <a:moveTo>
                  <a:pt x="45847" y="287401"/>
                </a:moveTo>
                <a:lnTo>
                  <a:pt x="45846" y="322707"/>
                </a:lnTo>
                <a:lnTo>
                  <a:pt x="64896" y="322707"/>
                </a:lnTo>
                <a:lnTo>
                  <a:pt x="64896" y="317881"/>
                </a:lnTo>
                <a:lnTo>
                  <a:pt x="47116" y="317881"/>
                </a:lnTo>
                <a:lnTo>
                  <a:pt x="55371" y="303729"/>
                </a:lnTo>
                <a:lnTo>
                  <a:pt x="45847" y="287401"/>
                </a:lnTo>
                <a:close/>
              </a:path>
              <a:path w="111125" h="341629">
                <a:moveTo>
                  <a:pt x="100075" y="235585"/>
                </a:moveTo>
                <a:lnTo>
                  <a:pt x="94233" y="237236"/>
                </a:lnTo>
                <a:lnTo>
                  <a:pt x="91566" y="241681"/>
                </a:lnTo>
                <a:lnTo>
                  <a:pt x="64896" y="287401"/>
                </a:lnTo>
                <a:lnTo>
                  <a:pt x="64896" y="322707"/>
                </a:lnTo>
                <a:lnTo>
                  <a:pt x="66417" y="322707"/>
                </a:lnTo>
                <a:lnTo>
                  <a:pt x="110743" y="246761"/>
                </a:lnTo>
                <a:lnTo>
                  <a:pt x="109092" y="240919"/>
                </a:lnTo>
                <a:lnTo>
                  <a:pt x="104647" y="238252"/>
                </a:lnTo>
                <a:lnTo>
                  <a:pt x="100075" y="235585"/>
                </a:lnTo>
                <a:close/>
              </a:path>
              <a:path w="111125" h="341629">
                <a:moveTo>
                  <a:pt x="55371" y="303729"/>
                </a:moveTo>
                <a:lnTo>
                  <a:pt x="47116" y="317881"/>
                </a:lnTo>
                <a:lnTo>
                  <a:pt x="63626" y="317881"/>
                </a:lnTo>
                <a:lnTo>
                  <a:pt x="55371" y="303729"/>
                </a:lnTo>
                <a:close/>
              </a:path>
              <a:path w="111125" h="341629">
                <a:moveTo>
                  <a:pt x="64896" y="287401"/>
                </a:moveTo>
                <a:lnTo>
                  <a:pt x="55371" y="303729"/>
                </a:lnTo>
                <a:lnTo>
                  <a:pt x="63626" y="317881"/>
                </a:lnTo>
                <a:lnTo>
                  <a:pt x="64896" y="317881"/>
                </a:lnTo>
                <a:lnTo>
                  <a:pt x="64896" y="287401"/>
                </a:lnTo>
                <a:close/>
              </a:path>
              <a:path w="111125" h="341629">
                <a:moveTo>
                  <a:pt x="64896" y="0"/>
                </a:moveTo>
                <a:lnTo>
                  <a:pt x="45846" y="0"/>
                </a:lnTo>
                <a:lnTo>
                  <a:pt x="45847" y="287401"/>
                </a:lnTo>
                <a:lnTo>
                  <a:pt x="55371" y="303729"/>
                </a:lnTo>
                <a:lnTo>
                  <a:pt x="64896" y="287401"/>
                </a:lnTo>
                <a:lnTo>
                  <a:pt x="648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object 21"/>
          <p:cNvSpPr/>
          <p:nvPr/>
        </p:nvSpPr>
        <p:spPr>
          <a:xfrm>
            <a:off x="4986926" y="4901517"/>
            <a:ext cx="111125" cy="123189"/>
          </a:xfrm>
          <a:custGeom>
            <a:avLst/>
            <a:gdLst/>
            <a:ahLst/>
            <a:cxnLst/>
            <a:rect l="l" t="t" r="r" b="b"/>
            <a:pathLst>
              <a:path w="111125" h="123189">
                <a:moveTo>
                  <a:pt x="10667" y="17271"/>
                </a:moveTo>
                <a:lnTo>
                  <a:pt x="1524" y="22605"/>
                </a:lnTo>
                <a:lnTo>
                  <a:pt x="0" y="28320"/>
                </a:lnTo>
                <a:lnTo>
                  <a:pt x="55372" y="123189"/>
                </a:lnTo>
                <a:lnTo>
                  <a:pt x="66417" y="104266"/>
                </a:lnTo>
                <a:lnTo>
                  <a:pt x="45847" y="104266"/>
                </a:lnTo>
                <a:lnTo>
                  <a:pt x="45847" y="69087"/>
                </a:lnTo>
                <a:lnTo>
                  <a:pt x="16510" y="18795"/>
                </a:lnTo>
                <a:lnTo>
                  <a:pt x="10667" y="17271"/>
                </a:lnTo>
                <a:close/>
              </a:path>
              <a:path w="111125" h="123189">
                <a:moveTo>
                  <a:pt x="45847" y="69087"/>
                </a:moveTo>
                <a:lnTo>
                  <a:pt x="45847" y="104266"/>
                </a:lnTo>
                <a:lnTo>
                  <a:pt x="64897" y="104266"/>
                </a:lnTo>
                <a:lnTo>
                  <a:pt x="64897" y="99567"/>
                </a:lnTo>
                <a:lnTo>
                  <a:pt x="47116" y="99567"/>
                </a:lnTo>
                <a:lnTo>
                  <a:pt x="55372" y="85416"/>
                </a:lnTo>
                <a:lnTo>
                  <a:pt x="45847" y="69087"/>
                </a:lnTo>
                <a:close/>
              </a:path>
              <a:path w="111125" h="123189">
                <a:moveTo>
                  <a:pt x="100075" y="17271"/>
                </a:moveTo>
                <a:lnTo>
                  <a:pt x="94233" y="18795"/>
                </a:lnTo>
                <a:lnTo>
                  <a:pt x="64897" y="69087"/>
                </a:lnTo>
                <a:lnTo>
                  <a:pt x="64897" y="104266"/>
                </a:lnTo>
                <a:lnTo>
                  <a:pt x="66417" y="104266"/>
                </a:lnTo>
                <a:lnTo>
                  <a:pt x="110743" y="28320"/>
                </a:lnTo>
                <a:lnTo>
                  <a:pt x="109219" y="22605"/>
                </a:lnTo>
                <a:lnTo>
                  <a:pt x="100075" y="17271"/>
                </a:lnTo>
                <a:close/>
              </a:path>
              <a:path w="111125" h="123189">
                <a:moveTo>
                  <a:pt x="55372" y="85416"/>
                </a:moveTo>
                <a:lnTo>
                  <a:pt x="47116" y="99567"/>
                </a:lnTo>
                <a:lnTo>
                  <a:pt x="63626" y="99567"/>
                </a:lnTo>
                <a:lnTo>
                  <a:pt x="55372" y="85416"/>
                </a:lnTo>
                <a:close/>
              </a:path>
              <a:path w="111125" h="123189">
                <a:moveTo>
                  <a:pt x="64897" y="69087"/>
                </a:moveTo>
                <a:lnTo>
                  <a:pt x="55372" y="85416"/>
                </a:lnTo>
                <a:lnTo>
                  <a:pt x="63626" y="99567"/>
                </a:lnTo>
                <a:lnTo>
                  <a:pt x="64897" y="99567"/>
                </a:lnTo>
                <a:lnTo>
                  <a:pt x="64897" y="69087"/>
                </a:lnTo>
                <a:close/>
              </a:path>
              <a:path w="111125" h="123189">
                <a:moveTo>
                  <a:pt x="64897" y="0"/>
                </a:moveTo>
                <a:lnTo>
                  <a:pt x="45847" y="0"/>
                </a:lnTo>
                <a:lnTo>
                  <a:pt x="45847" y="69087"/>
                </a:lnTo>
                <a:lnTo>
                  <a:pt x="55372" y="85416"/>
                </a:lnTo>
                <a:lnTo>
                  <a:pt x="64897" y="69087"/>
                </a:lnTo>
                <a:lnTo>
                  <a:pt x="64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object 22"/>
          <p:cNvSpPr/>
          <p:nvPr/>
        </p:nvSpPr>
        <p:spPr>
          <a:xfrm>
            <a:off x="6800486" y="4885008"/>
            <a:ext cx="111125" cy="256540"/>
          </a:xfrm>
          <a:custGeom>
            <a:avLst/>
            <a:gdLst/>
            <a:ahLst/>
            <a:cxnLst/>
            <a:rect l="l" t="t" r="r" b="b"/>
            <a:pathLst>
              <a:path w="111125" h="256539">
                <a:moveTo>
                  <a:pt x="10668" y="150622"/>
                </a:moveTo>
                <a:lnTo>
                  <a:pt x="1524" y="155956"/>
                </a:lnTo>
                <a:lnTo>
                  <a:pt x="0" y="161798"/>
                </a:lnTo>
                <a:lnTo>
                  <a:pt x="2667" y="166243"/>
                </a:lnTo>
                <a:lnTo>
                  <a:pt x="55372" y="256540"/>
                </a:lnTo>
                <a:lnTo>
                  <a:pt x="66417" y="237617"/>
                </a:lnTo>
                <a:lnTo>
                  <a:pt x="45847" y="237617"/>
                </a:lnTo>
                <a:lnTo>
                  <a:pt x="45847" y="202438"/>
                </a:lnTo>
                <a:lnTo>
                  <a:pt x="16510" y="152146"/>
                </a:lnTo>
                <a:lnTo>
                  <a:pt x="10668" y="150622"/>
                </a:lnTo>
                <a:close/>
              </a:path>
              <a:path w="111125" h="256539">
                <a:moveTo>
                  <a:pt x="45847" y="202438"/>
                </a:moveTo>
                <a:lnTo>
                  <a:pt x="45847" y="237617"/>
                </a:lnTo>
                <a:lnTo>
                  <a:pt x="64897" y="237617"/>
                </a:lnTo>
                <a:lnTo>
                  <a:pt x="64897" y="232918"/>
                </a:lnTo>
                <a:lnTo>
                  <a:pt x="47117" y="232918"/>
                </a:lnTo>
                <a:lnTo>
                  <a:pt x="55372" y="218766"/>
                </a:lnTo>
                <a:lnTo>
                  <a:pt x="45847" y="202438"/>
                </a:lnTo>
                <a:close/>
              </a:path>
              <a:path w="111125" h="256539">
                <a:moveTo>
                  <a:pt x="100075" y="150622"/>
                </a:moveTo>
                <a:lnTo>
                  <a:pt x="94234" y="152146"/>
                </a:lnTo>
                <a:lnTo>
                  <a:pt x="64897" y="202438"/>
                </a:lnTo>
                <a:lnTo>
                  <a:pt x="64897" y="237617"/>
                </a:lnTo>
                <a:lnTo>
                  <a:pt x="66417" y="237617"/>
                </a:lnTo>
                <a:lnTo>
                  <a:pt x="108076" y="166243"/>
                </a:lnTo>
                <a:lnTo>
                  <a:pt x="110744" y="161798"/>
                </a:lnTo>
                <a:lnTo>
                  <a:pt x="109220" y="155956"/>
                </a:lnTo>
                <a:lnTo>
                  <a:pt x="100075" y="150622"/>
                </a:lnTo>
                <a:close/>
              </a:path>
              <a:path w="111125" h="256539">
                <a:moveTo>
                  <a:pt x="55372" y="218766"/>
                </a:moveTo>
                <a:lnTo>
                  <a:pt x="47117" y="232918"/>
                </a:lnTo>
                <a:lnTo>
                  <a:pt x="63626" y="232918"/>
                </a:lnTo>
                <a:lnTo>
                  <a:pt x="55372" y="218766"/>
                </a:lnTo>
                <a:close/>
              </a:path>
              <a:path w="111125" h="256539">
                <a:moveTo>
                  <a:pt x="64897" y="202438"/>
                </a:moveTo>
                <a:lnTo>
                  <a:pt x="55372" y="218766"/>
                </a:lnTo>
                <a:lnTo>
                  <a:pt x="63626" y="232918"/>
                </a:lnTo>
                <a:lnTo>
                  <a:pt x="64897" y="232918"/>
                </a:lnTo>
                <a:lnTo>
                  <a:pt x="64897" y="202438"/>
                </a:lnTo>
                <a:close/>
              </a:path>
              <a:path w="111125" h="256539">
                <a:moveTo>
                  <a:pt x="64897" y="0"/>
                </a:moveTo>
                <a:lnTo>
                  <a:pt x="45847" y="0"/>
                </a:lnTo>
                <a:lnTo>
                  <a:pt x="45847" y="202438"/>
                </a:lnTo>
                <a:lnTo>
                  <a:pt x="55372" y="218766"/>
                </a:lnTo>
                <a:lnTo>
                  <a:pt x="64897" y="202438"/>
                </a:lnTo>
                <a:lnTo>
                  <a:pt x="64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object 86"/>
          <p:cNvSpPr txBox="1"/>
          <p:nvPr/>
        </p:nvSpPr>
        <p:spPr>
          <a:xfrm>
            <a:off x="3275856" y="5310537"/>
            <a:ext cx="1111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dirty="0">
                <a:solidFill>
                  <a:prstClr val="black"/>
                </a:solidFill>
                <a:cs typeface="Arial"/>
              </a:rPr>
              <a:t>0</a:t>
            </a:r>
            <a:endParaRPr sz="1200">
              <a:solidFill>
                <a:prstClr val="black"/>
              </a:solidFill>
              <a:cs typeface="Arial"/>
            </a:endParaRPr>
          </a:p>
        </p:txBody>
      </p:sp>
      <p:graphicFrame>
        <p:nvGraphicFramePr>
          <p:cNvPr id="61" name="object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49675"/>
              </p:ext>
            </p:extLst>
          </p:nvPr>
        </p:nvGraphicFramePr>
        <p:xfrm>
          <a:off x="3385647" y="5191541"/>
          <a:ext cx="4616195" cy="370332"/>
        </p:xfrm>
        <a:graphic>
          <a:graphicData uri="http://schemas.openxmlformats.org/drawingml/2006/table">
            <a:tbl>
              <a:tblPr firstRow="1" bandRow="1"/>
              <a:tblGrid>
                <a:gridCol w="2307336"/>
                <a:gridCol w="923543"/>
                <a:gridCol w="1385316"/>
              </a:tblGrid>
              <a:tr h="76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sz="9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sz="9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sz="9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1000760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%	50%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791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  <p:sp>
        <p:nvSpPr>
          <p:cNvPr id="62" name="object 38"/>
          <p:cNvSpPr txBox="1"/>
          <p:nvPr/>
        </p:nvSpPr>
        <p:spPr>
          <a:xfrm>
            <a:off x="5508104" y="5807538"/>
            <a:ext cx="122413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100" b="1" dirty="0" smtClean="0">
                <a:solidFill>
                  <a:prstClr val="black"/>
                </a:solidFill>
                <a:cs typeface="Arial"/>
              </a:rPr>
              <a:t>Entrambi gli sviluppi</a:t>
            </a:r>
            <a:endParaRPr lang="it-IT" sz="1100" dirty="0">
              <a:solidFill>
                <a:prstClr val="black"/>
              </a:solidFill>
              <a:cs typeface="Arial"/>
            </a:endParaRPr>
          </a:p>
        </p:txBody>
      </p:sp>
      <p:cxnSp>
        <p:nvCxnSpPr>
          <p:cNvPr id="63" name="Connettore 1 62"/>
          <p:cNvCxnSpPr/>
          <p:nvPr/>
        </p:nvCxnSpPr>
        <p:spPr>
          <a:xfrm flipH="1">
            <a:off x="899592" y="3647298"/>
            <a:ext cx="7416824" cy="0"/>
          </a:xfrm>
          <a:prstGeom prst="line">
            <a:avLst/>
          </a:prstGeom>
          <a:noFill/>
          <a:ln w="9525" cap="rnd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w="sm" len="lg"/>
            <a:tailEnd w="sm" len="lg"/>
          </a:ln>
          <a:effectLst/>
        </p:spPr>
      </p:cxnSp>
      <p:sp>
        <p:nvSpPr>
          <p:cNvPr id="64" name="object 36"/>
          <p:cNvSpPr txBox="1"/>
          <p:nvPr/>
        </p:nvSpPr>
        <p:spPr>
          <a:xfrm>
            <a:off x="2411760" y="4594519"/>
            <a:ext cx="18002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2725" algn="ctr"/>
            <a:r>
              <a:rPr lang="it-IT" sz="1050" b="1" dirty="0" smtClean="0">
                <a:solidFill>
                  <a:prstClr val="black"/>
                </a:solidFill>
                <a:cs typeface="Arial"/>
              </a:rPr>
              <a:t>Resta nello stesso settore</a:t>
            </a:r>
          </a:p>
        </p:txBody>
      </p:sp>
      <p:sp>
        <p:nvSpPr>
          <p:cNvPr id="65" name="object 38"/>
          <p:cNvSpPr txBox="1"/>
          <p:nvPr/>
        </p:nvSpPr>
        <p:spPr>
          <a:xfrm>
            <a:off x="6156176" y="4440630"/>
            <a:ext cx="138313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Sviluppa nuove attività</a:t>
            </a:r>
          </a:p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fuori dal settore fieristico</a:t>
            </a:r>
          </a:p>
        </p:txBody>
      </p:sp>
      <p:sp>
        <p:nvSpPr>
          <p:cNvPr id="66" name="object 34"/>
          <p:cNvSpPr/>
          <p:nvPr/>
        </p:nvSpPr>
        <p:spPr>
          <a:xfrm>
            <a:off x="6636545" y="2754981"/>
            <a:ext cx="936104" cy="72008"/>
          </a:xfrm>
          <a:custGeom>
            <a:avLst/>
            <a:gdLst/>
            <a:ahLst/>
            <a:cxnLst/>
            <a:rect l="l" t="t" r="r" b="b"/>
            <a:pathLst>
              <a:path w="1727834" h="77470">
                <a:moveTo>
                  <a:pt x="1727333" y="0"/>
                </a:moveTo>
                <a:lnTo>
                  <a:pt x="1726567" y="19255"/>
                </a:lnTo>
                <a:lnTo>
                  <a:pt x="1724532" y="33897"/>
                </a:lnTo>
                <a:lnTo>
                  <a:pt x="1721620" y="41704"/>
                </a:lnTo>
                <a:lnTo>
                  <a:pt x="870718" y="42417"/>
                </a:lnTo>
                <a:lnTo>
                  <a:pt x="867489" y="47014"/>
                </a:lnTo>
                <a:lnTo>
                  <a:pt x="865034" y="59301"/>
                </a:lnTo>
                <a:lnTo>
                  <a:pt x="863725" y="77028"/>
                </a:lnTo>
                <a:lnTo>
                  <a:pt x="862520" y="59921"/>
                </a:lnTo>
                <a:lnTo>
                  <a:pt x="859588" y="46434"/>
                </a:lnTo>
                <a:lnTo>
                  <a:pt x="6991" y="42417"/>
                </a:lnTo>
                <a:lnTo>
                  <a:pt x="3765" y="37837"/>
                </a:lnTo>
                <a:lnTo>
                  <a:pt x="1310" y="25575"/>
                </a:lnTo>
                <a:lnTo>
                  <a:pt x="0" y="784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7" name="object 34"/>
          <p:cNvSpPr/>
          <p:nvPr/>
        </p:nvSpPr>
        <p:spPr>
          <a:xfrm>
            <a:off x="5652120" y="5657434"/>
            <a:ext cx="936104" cy="72008"/>
          </a:xfrm>
          <a:custGeom>
            <a:avLst/>
            <a:gdLst/>
            <a:ahLst/>
            <a:cxnLst/>
            <a:rect l="l" t="t" r="r" b="b"/>
            <a:pathLst>
              <a:path w="1727834" h="77470">
                <a:moveTo>
                  <a:pt x="1727333" y="0"/>
                </a:moveTo>
                <a:lnTo>
                  <a:pt x="1726567" y="19255"/>
                </a:lnTo>
                <a:lnTo>
                  <a:pt x="1724532" y="33897"/>
                </a:lnTo>
                <a:lnTo>
                  <a:pt x="1721620" y="41704"/>
                </a:lnTo>
                <a:lnTo>
                  <a:pt x="870718" y="42417"/>
                </a:lnTo>
                <a:lnTo>
                  <a:pt x="867489" y="47014"/>
                </a:lnTo>
                <a:lnTo>
                  <a:pt x="865034" y="59301"/>
                </a:lnTo>
                <a:lnTo>
                  <a:pt x="863725" y="77028"/>
                </a:lnTo>
                <a:lnTo>
                  <a:pt x="862520" y="59921"/>
                </a:lnTo>
                <a:lnTo>
                  <a:pt x="859588" y="46434"/>
                </a:lnTo>
                <a:lnTo>
                  <a:pt x="6991" y="42417"/>
                </a:lnTo>
                <a:lnTo>
                  <a:pt x="3765" y="37837"/>
                </a:lnTo>
                <a:lnTo>
                  <a:pt x="1310" y="25575"/>
                </a:lnTo>
                <a:lnTo>
                  <a:pt x="0" y="784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8" name="object 38"/>
          <p:cNvSpPr txBox="1"/>
          <p:nvPr/>
        </p:nvSpPr>
        <p:spPr>
          <a:xfrm>
            <a:off x="7034813" y="1487057"/>
            <a:ext cx="138313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Sviluppa nuove attività</a:t>
            </a:r>
          </a:p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fuori dal settore fieristico</a:t>
            </a:r>
          </a:p>
        </p:txBody>
      </p:sp>
      <p:sp>
        <p:nvSpPr>
          <p:cNvPr id="69" name="object 37"/>
          <p:cNvSpPr txBox="1"/>
          <p:nvPr/>
        </p:nvSpPr>
        <p:spPr>
          <a:xfrm>
            <a:off x="5292080" y="1487058"/>
            <a:ext cx="17956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Sviluppa nuove attività</a:t>
            </a:r>
          </a:p>
          <a:p>
            <a:pPr marL="12700" marR="5080" algn="ctr"/>
            <a:r>
              <a:rPr lang="it-IT" sz="1000" b="1" dirty="0" smtClean="0">
                <a:solidFill>
                  <a:prstClr val="black"/>
                </a:solidFill>
                <a:cs typeface="Arial"/>
              </a:rPr>
              <a:t>ma dello stesso settore</a:t>
            </a:r>
          </a:p>
        </p:txBody>
      </p:sp>
      <p:sp>
        <p:nvSpPr>
          <p:cNvPr id="70" name="object 36"/>
          <p:cNvSpPr txBox="1"/>
          <p:nvPr/>
        </p:nvSpPr>
        <p:spPr>
          <a:xfrm>
            <a:off x="3131840" y="1847098"/>
            <a:ext cx="18002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2725" algn="ctr"/>
            <a:r>
              <a:rPr lang="it-IT" sz="1050" b="1" dirty="0" smtClean="0">
                <a:solidFill>
                  <a:prstClr val="black"/>
                </a:solidFill>
                <a:cs typeface="Arial"/>
              </a:rPr>
              <a:t>Resta nello stesso settore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553193" y="6192244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</a:t>
            </a:r>
            <a:r>
              <a:rPr lang="it-IT" sz="1200" i="1" dirty="0"/>
              <a:t>Global </a:t>
            </a:r>
            <a:r>
              <a:rPr lang="it-IT" sz="1200" i="1" dirty="0" err="1"/>
              <a:t>Exhibition</a:t>
            </a:r>
            <a:r>
              <a:rPr lang="it-IT" sz="1200" i="1" dirty="0"/>
              <a:t> </a:t>
            </a:r>
            <a:r>
              <a:rPr lang="it-IT" sz="1200" i="1" dirty="0" err="1"/>
              <a:t>Barometer</a:t>
            </a:r>
            <a:r>
              <a:rPr lang="it-IT" sz="1200" i="1" dirty="0"/>
              <a:t> </a:t>
            </a:r>
            <a:r>
              <a:rPr lang="it-IT" sz="1200" dirty="0"/>
              <a:t>16° Edition, 2016</a:t>
            </a:r>
          </a:p>
        </p:txBody>
      </p:sp>
    </p:spTree>
    <p:extLst>
      <p:ext uri="{BB962C8B-B14F-4D97-AF65-F5344CB8AC3E}">
        <p14:creationId xmlns:p14="http://schemas.microsoft.com/office/powerpoint/2010/main" val="5801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662525" y="626626"/>
            <a:ext cx="6424076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ESPOSIZIONI EUROPEE PER SETTORE INDUSTRIALE</a:t>
            </a:r>
            <a:endParaRPr lang="it-IT" sz="1800" dirty="0"/>
          </a:p>
        </p:txBody>
      </p:sp>
      <p:sp>
        <p:nvSpPr>
          <p:cNvPr id="15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6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16849"/>
              </p:ext>
            </p:extLst>
          </p:nvPr>
        </p:nvGraphicFramePr>
        <p:xfrm>
          <a:off x="1085647" y="1270229"/>
          <a:ext cx="7220106" cy="484285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63673"/>
                <a:gridCol w="998525"/>
                <a:gridCol w="986787"/>
                <a:gridCol w="540025"/>
                <a:gridCol w="931096"/>
              </a:tblGrid>
              <a:tr h="150838">
                <a:tc rowSpan="2">
                  <a:txBody>
                    <a:bodyPr/>
                    <a:lstStyle/>
                    <a:p>
                      <a:pPr marL="939800">
                        <a:lnSpc>
                          <a:spcPct val="100000"/>
                        </a:lnSpc>
                      </a:pPr>
                      <a:r>
                        <a:rPr lang="it-IT" sz="1100" spc="-5" dirty="0" smtClean="0"/>
                        <a:t>Settore industriale</a:t>
                      </a:r>
                      <a:endParaRPr sz="1100" dirty="0">
                        <a:latin typeface="Arial Black"/>
                        <a:cs typeface="Arial Black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478155">
                        <a:lnSpc>
                          <a:spcPct val="100000"/>
                        </a:lnSpc>
                      </a:pPr>
                      <a:r>
                        <a:rPr lang="it-IT" sz="900" spc="-20" dirty="0" smtClean="0"/>
                        <a:t>Superficie</a:t>
                      </a:r>
                      <a:r>
                        <a:rPr lang="it-IT" sz="900" spc="-20" baseline="0" dirty="0" smtClean="0"/>
                        <a:t> affittata</a:t>
                      </a:r>
                      <a:endParaRPr sz="900" dirty="0">
                        <a:latin typeface="Arial Black"/>
                        <a:cs typeface="Arial Black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lang="it-IT" sz="900" dirty="0" smtClean="0"/>
                        <a:t>Numero di eventi</a:t>
                      </a:r>
                      <a:endParaRPr sz="900" dirty="0">
                        <a:latin typeface="Arial Black"/>
                        <a:cs typeface="Arial Black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9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82">
                      <a:solidFill>
                        <a:srgbClr val="BDCF3C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BDCF3C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</a:pPr>
                      <a:r>
                        <a:rPr lang="it-IT" sz="900" dirty="0" smtClean="0"/>
                        <a:t>mq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</a:pPr>
                      <a:r>
                        <a:rPr sz="900" dirty="0"/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dirty="0"/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225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lang="it-IT" sz="900" spc="-5" dirty="0" smtClean="0">
                          <a:latin typeface="+mj-lt"/>
                        </a:rPr>
                        <a:t>Tempo libero, hobby, intrattenimento</a:t>
                      </a:r>
                      <a:endParaRPr sz="900" dirty="0"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3 187 </a:t>
                      </a:r>
                      <a:r>
                        <a:rPr sz="900" spc="-5" dirty="0" smtClean="0"/>
                        <a:t>188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371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16%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Agricoltura, silvicoltura, pesca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2 463 </a:t>
                      </a:r>
                      <a:r>
                        <a:rPr sz="900" spc="-5" dirty="0" smtClean="0"/>
                        <a:t>750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151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48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Ingegneria, industriale, produzione, macchine, strumenti,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hardware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2 254 </a:t>
                      </a:r>
                      <a:r>
                        <a:rPr sz="900" spc="-5" dirty="0" smtClean="0"/>
                        <a:t>129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164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7%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Edilizia, infrastrutture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2 215 </a:t>
                      </a:r>
                      <a:r>
                        <a:rPr sz="900" spc="-5" dirty="0" smtClean="0"/>
                        <a:t>935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166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Generico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1 941 </a:t>
                      </a:r>
                      <a:r>
                        <a:rPr sz="900" spc="-5" dirty="0" smtClean="0"/>
                        <a:t>017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8%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140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Prodotti alimentari e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bevande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1 726 </a:t>
                      </a:r>
                      <a:r>
                        <a:rPr sz="900" spc="-5" dirty="0" smtClean="0"/>
                        <a:t>595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7%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203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Tessile,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abbigliamento</a:t>
                      </a: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moda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1 647 </a:t>
                      </a:r>
                      <a:r>
                        <a:rPr sz="900" spc="-5" dirty="0" smtClean="0"/>
                        <a:t>732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7%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160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Mobili, </a:t>
                      </a:r>
                      <a:r>
                        <a:rPr lang="it-IT" sz="900" dirty="0" err="1" smtClean="0">
                          <a:latin typeface="+mj-lt"/>
                          <a:ea typeface="Calibri"/>
                          <a:cs typeface="Times New Roman"/>
                        </a:rPr>
                        <a:t>interior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esign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1 428 </a:t>
                      </a:r>
                      <a:r>
                        <a:rPr sz="900" spc="-5" dirty="0" smtClean="0"/>
                        <a:t>895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6%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84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Premium, per la casa, regali, giocattoli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smtClean="0"/>
                        <a:t>1 339 </a:t>
                      </a:r>
                      <a:r>
                        <a:rPr sz="900" spc="-5" smtClean="0"/>
                        <a:t>821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900" spc="-50" dirty="0"/>
                        <a:t>1</a:t>
                      </a:r>
                      <a:r>
                        <a:rPr sz="900" spc="-5" dirty="0"/>
                        <a:t>14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Trasporti,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logistica</a:t>
                      </a: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marittime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1 274 </a:t>
                      </a:r>
                      <a:r>
                        <a:rPr sz="900" spc="-5" dirty="0" smtClean="0"/>
                        <a:t>650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Automobili,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motocicli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900" dirty="0" smtClean="0"/>
                        <a:t>1 228 </a:t>
                      </a:r>
                      <a:r>
                        <a:rPr sz="900" spc="-5" dirty="0" smtClean="0"/>
                        <a:t>902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75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Servizi per le aziende, vendita al dettaglio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635 </a:t>
                      </a:r>
                      <a:r>
                        <a:rPr sz="900" spc="-5" dirty="0" smtClean="0"/>
                        <a:t>818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3%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900" spc="-50" dirty="0"/>
                        <a:t>1</a:t>
                      </a:r>
                      <a:r>
                        <a:rPr sz="900" spc="-5" dirty="0"/>
                        <a:t>18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Informatica e telecomunicazioni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615 </a:t>
                      </a:r>
                      <a:r>
                        <a:rPr sz="900" spc="-5" dirty="0" smtClean="0"/>
                        <a:t>254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66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Salute, attrezzature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mediche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599 </a:t>
                      </a:r>
                      <a:r>
                        <a:rPr sz="900" spc="-5" dirty="0" smtClean="0"/>
                        <a:t>732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93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Viaggi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570 </a:t>
                      </a:r>
                      <a:r>
                        <a:rPr sz="900" spc="-5" dirty="0" smtClean="0"/>
                        <a:t>022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43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Sicurezza,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antincendio</a:t>
                      </a: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difesa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471 </a:t>
                      </a:r>
                      <a:r>
                        <a:rPr sz="900" spc="-5" dirty="0" smtClean="0"/>
                        <a:t>027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35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Gioielli,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orologi</a:t>
                      </a:r>
                      <a:r>
                        <a:rPr lang="it-IT" sz="9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&amp; accessori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449 </a:t>
                      </a:r>
                      <a:r>
                        <a:rPr sz="900" spc="-5" dirty="0" smtClean="0"/>
                        <a:t>459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43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Stampa,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Imballaggio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353 </a:t>
                      </a:r>
                      <a:r>
                        <a:rPr sz="900" spc="-5" dirty="0" smtClean="0"/>
                        <a:t>720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Energia, Petrolio, Gas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332 </a:t>
                      </a:r>
                      <a:r>
                        <a:rPr sz="900" spc="-5" dirty="0" smtClean="0"/>
                        <a:t>424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38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Elettronica,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Hardware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324 </a:t>
                      </a:r>
                      <a:r>
                        <a:rPr sz="900" spc="-5" dirty="0" smtClean="0"/>
                        <a:t>099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26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Istruzione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294 </a:t>
                      </a:r>
                      <a:r>
                        <a:rPr sz="900" spc="-5" dirty="0" smtClean="0"/>
                        <a:t>019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00" spc="-5" dirty="0"/>
                        <a:t>100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Bellezza, cosmetici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269 </a:t>
                      </a:r>
                      <a:r>
                        <a:rPr sz="900" spc="-5" dirty="0" smtClean="0"/>
                        <a:t>414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35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Protezione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ambientale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264 </a:t>
                      </a:r>
                      <a:r>
                        <a:rPr sz="900" spc="-5" dirty="0" smtClean="0"/>
                        <a:t>243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46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Immobiliare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146 </a:t>
                      </a:r>
                      <a:r>
                        <a:rPr sz="900" spc="-5" dirty="0" smtClean="0"/>
                        <a:t>560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lang="it-IT" sz="900" spc="-5" dirty="0" smtClean="0"/>
                        <a:t>meno di</a:t>
                      </a:r>
                      <a:r>
                        <a:rPr lang="it-IT" sz="900" spc="-5" baseline="0" dirty="0" smtClean="0"/>
                        <a:t> </a:t>
                      </a:r>
                      <a:r>
                        <a:rPr sz="900" dirty="0" smtClean="0"/>
                        <a:t>1</a:t>
                      </a:r>
                      <a:r>
                        <a:rPr sz="900" dirty="0"/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36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Chimica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</a:pPr>
                      <a:r>
                        <a:rPr sz="900" dirty="0" smtClean="0"/>
                        <a:t>123 </a:t>
                      </a:r>
                      <a:r>
                        <a:rPr sz="900" spc="-5" dirty="0" smtClean="0"/>
                        <a:t>154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lang="it-IT" sz="900" spc="-5" dirty="0" smtClean="0"/>
                        <a:t>meno di</a:t>
                      </a:r>
                      <a:r>
                        <a:rPr lang="it-IT" sz="900" spc="-5" baseline="0" dirty="0" smtClean="0"/>
                        <a:t> </a:t>
                      </a:r>
                      <a:r>
                        <a:rPr sz="900" dirty="0" smtClean="0"/>
                        <a:t>1</a:t>
                      </a:r>
                      <a:r>
                        <a:rPr sz="900" dirty="0"/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900" spc="-5" dirty="0"/>
                        <a:t>21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</a:pPr>
                      <a:r>
                        <a:rPr sz="900" dirty="0"/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69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Aviazione, </a:t>
                      </a:r>
                      <a:r>
                        <a:rPr lang="it-IT" sz="900" dirty="0" smtClean="0">
                          <a:latin typeface="+mj-lt"/>
                          <a:ea typeface="Calibri"/>
                          <a:cs typeface="Times New Roman"/>
                        </a:rPr>
                        <a:t>aerospazio </a:t>
                      </a:r>
                      <a:endParaRPr lang="it-IT" sz="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64820">
                        <a:lnSpc>
                          <a:spcPct val="100000"/>
                        </a:lnSpc>
                      </a:pPr>
                      <a:r>
                        <a:rPr sz="900" dirty="0" smtClean="0"/>
                        <a:t>73 </a:t>
                      </a:r>
                      <a:r>
                        <a:rPr sz="900" spc="-5" dirty="0" smtClean="0"/>
                        <a:t>065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lang="it-IT" sz="900" spc="-5" dirty="0" smtClean="0"/>
                        <a:t>meno di</a:t>
                      </a:r>
                      <a:r>
                        <a:rPr lang="it-IT" sz="900" spc="-5" baseline="0" dirty="0" smtClean="0"/>
                        <a:t> </a:t>
                      </a:r>
                      <a:r>
                        <a:rPr sz="900" dirty="0" smtClean="0"/>
                        <a:t>1</a:t>
                      </a:r>
                      <a:r>
                        <a:rPr sz="900" dirty="0"/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sz="900" dirty="0"/>
                        <a:t>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lang="it-IT" sz="900" spc="-5" dirty="0" smtClean="0"/>
                        <a:t>meno di</a:t>
                      </a:r>
                      <a:r>
                        <a:rPr lang="it-IT" sz="900" spc="-5" baseline="0" dirty="0" smtClean="0"/>
                        <a:t> </a:t>
                      </a:r>
                      <a:r>
                        <a:rPr sz="900" dirty="0" smtClean="0"/>
                        <a:t>1</a:t>
                      </a:r>
                      <a:r>
                        <a:rPr sz="900" dirty="0"/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80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+mj-lt"/>
                          <a:ea typeface="Calibri"/>
                          <a:cs typeface="Times New Roman"/>
                        </a:rPr>
                        <a:t>Ottica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64820">
                        <a:lnSpc>
                          <a:spcPct val="100000"/>
                        </a:lnSpc>
                      </a:pPr>
                      <a:r>
                        <a:rPr sz="900" dirty="0" smtClean="0"/>
                        <a:t>61 </a:t>
                      </a:r>
                      <a:r>
                        <a:rPr sz="900" spc="-5" dirty="0" smtClean="0"/>
                        <a:t>950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lang="it-IT" sz="900" spc="-5" dirty="0" smtClean="0"/>
                        <a:t>meno di</a:t>
                      </a:r>
                      <a:r>
                        <a:rPr lang="it-IT" sz="900" spc="-5" baseline="0" dirty="0" smtClean="0"/>
                        <a:t> </a:t>
                      </a:r>
                      <a:r>
                        <a:rPr sz="900" dirty="0" smtClean="0"/>
                        <a:t>1</a:t>
                      </a:r>
                      <a:r>
                        <a:rPr sz="900" dirty="0"/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sz="900" dirty="0"/>
                        <a:t>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lang="it-IT" sz="900" spc="-5" dirty="0" smtClean="0"/>
                        <a:t>meno di</a:t>
                      </a:r>
                      <a:r>
                        <a:rPr lang="it-IT" sz="900" spc="-5" baseline="0" dirty="0" smtClean="0"/>
                        <a:t> </a:t>
                      </a:r>
                      <a:r>
                        <a:rPr sz="900" dirty="0" smtClean="0"/>
                        <a:t>1</a:t>
                      </a:r>
                      <a:r>
                        <a:rPr sz="900" dirty="0"/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28514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3236743" y="1128122"/>
            <a:ext cx="4644000" cy="5328000"/>
            <a:chOff x="2364181" y="836712"/>
            <a:chExt cx="5177638" cy="5790017"/>
          </a:xfrm>
        </p:grpSpPr>
        <p:sp>
          <p:nvSpPr>
            <p:cNvPr id="204" name="object 7"/>
            <p:cNvSpPr/>
            <p:nvPr/>
          </p:nvSpPr>
          <p:spPr>
            <a:xfrm>
              <a:off x="2364181" y="836725"/>
              <a:ext cx="5177638" cy="642997"/>
            </a:xfrm>
            <a:custGeom>
              <a:avLst/>
              <a:gdLst/>
              <a:ahLst/>
              <a:cxnLst/>
              <a:rect l="l" t="t" r="r" b="b"/>
              <a:pathLst>
                <a:path w="4662170" h="635000">
                  <a:moveTo>
                    <a:pt x="0" y="634847"/>
                  </a:moveTo>
                  <a:lnTo>
                    <a:pt x="4662004" y="634847"/>
                  </a:lnTo>
                  <a:lnTo>
                    <a:pt x="4662004" y="0"/>
                  </a:lnTo>
                  <a:lnTo>
                    <a:pt x="0" y="0"/>
                  </a:lnTo>
                  <a:lnTo>
                    <a:pt x="0" y="634847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8"/>
            <p:cNvSpPr/>
            <p:nvPr/>
          </p:nvSpPr>
          <p:spPr>
            <a:xfrm>
              <a:off x="2368419" y="5660949"/>
              <a:ext cx="2093762" cy="965780"/>
            </a:xfrm>
            <a:custGeom>
              <a:avLst/>
              <a:gdLst/>
              <a:ahLst/>
              <a:cxnLst/>
              <a:rect l="l" t="t" r="r" b="b"/>
              <a:pathLst>
                <a:path w="1885314" h="953770">
                  <a:moveTo>
                    <a:pt x="9850" y="195579"/>
                  </a:moveTo>
                  <a:lnTo>
                    <a:pt x="0" y="195579"/>
                  </a:lnTo>
                  <a:lnTo>
                    <a:pt x="0" y="953769"/>
                  </a:lnTo>
                  <a:lnTo>
                    <a:pt x="1884422" y="953769"/>
                  </a:lnTo>
                  <a:lnTo>
                    <a:pt x="1882068" y="943609"/>
                  </a:lnTo>
                  <a:lnTo>
                    <a:pt x="1881143" y="932179"/>
                  </a:lnTo>
                  <a:lnTo>
                    <a:pt x="1881126" y="919479"/>
                  </a:lnTo>
                  <a:lnTo>
                    <a:pt x="1881498" y="906779"/>
                  </a:lnTo>
                  <a:lnTo>
                    <a:pt x="1881738" y="892809"/>
                  </a:lnTo>
                  <a:lnTo>
                    <a:pt x="1881326" y="878839"/>
                  </a:lnTo>
                  <a:lnTo>
                    <a:pt x="1877955" y="868679"/>
                  </a:lnTo>
                  <a:lnTo>
                    <a:pt x="1874168" y="855979"/>
                  </a:lnTo>
                  <a:lnTo>
                    <a:pt x="1872101" y="842009"/>
                  </a:lnTo>
                  <a:lnTo>
                    <a:pt x="1873019" y="830579"/>
                  </a:lnTo>
                  <a:lnTo>
                    <a:pt x="1872616" y="817879"/>
                  </a:lnTo>
                  <a:lnTo>
                    <a:pt x="1867700" y="806449"/>
                  </a:lnTo>
                  <a:lnTo>
                    <a:pt x="1855672" y="803909"/>
                  </a:lnTo>
                  <a:lnTo>
                    <a:pt x="1842974" y="801369"/>
                  </a:lnTo>
                  <a:lnTo>
                    <a:pt x="1832655" y="801369"/>
                  </a:lnTo>
                  <a:lnTo>
                    <a:pt x="1820366" y="800099"/>
                  </a:lnTo>
                  <a:lnTo>
                    <a:pt x="1806677" y="793749"/>
                  </a:lnTo>
                  <a:lnTo>
                    <a:pt x="1799812" y="784859"/>
                  </a:lnTo>
                  <a:lnTo>
                    <a:pt x="1793086" y="774699"/>
                  </a:lnTo>
                  <a:lnTo>
                    <a:pt x="1781843" y="768349"/>
                  </a:lnTo>
                  <a:lnTo>
                    <a:pt x="1771402" y="767079"/>
                  </a:lnTo>
                  <a:lnTo>
                    <a:pt x="1763378" y="765809"/>
                  </a:lnTo>
                  <a:lnTo>
                    <a:pt x="1755967" y="760729"/>
                  </a:lnTo>
                  <a:lnTo>
                    <a:pt x="1747363" y="748029"/>
                  </a:lnTo>
                  <a:lnTo>
                    <a:pt x="1739819" y="737869"/>
                  </a:lnTo>
                  <a:lnTo>
                    <a:pt x="1731150" y="728979"/>
                  </a:lnTo>
                  <a:lnTo>
                    <a:pt x="1721771" y="720089"/>
                  </a:lnTo>
                  <a:lnTo>
                    <a:pt x="1712098" y="711199"/>
                  </a:lnTo>
                  <a:lnTo>
                    <a:pt x="1702547" y="703579"/>
                  </a:lnTo>
                  <a:lnTo>
                    <a:pt x="1693532" y="693419"/>
                  </a:lnTo>
                  <a:lnTo>
                    <a:pt x="1668205" y="651509"/>
                  </a:lnTo>
                  <a:lnTo>
                    <a:pt x="1663815" y="638809"/>
                  </a:lnTo>
                  <a:lnTo>
                    <a:pt x="1659378" y="627379"/>
                  </a:lnTo>
                  <a:lnTo>
                    <a:pt x="1654454" y="615949"/>
                  </a:lnTo>
                  <a:lnTo>
                    <a:pt x="1648604" y="603249"/>
                  </a:lnTo>
                  <a:lnTo>
                    <a:pt x="1644896" y="593089"/>
                  </a:lnTo>
                  <a:lnTo>
                    <a:pt x="1642165" y="581659"/>
                  </a:lnTo>
                  <a:lnTo>
                    <a:pt x="1640459" y="568959"/>
                  </a:lnTo>
                  <a:lnTo>
                    <a:pt x="1639824" y="556259"/>
                  </a:lnTo>
                  <a:lnTo>
                    <a:pt x="1640308" y="542289"/>
                  </a:lnTo>
                  <a:lnTo>
                    <a:pt x="1648937" y="502919"/>
                  </a:lnTo>
                  <a:lnTo>
                    <a:pt x="1678446" y="468629"/>
                  </a:lnTo>
                  <a:lnTo>
                    <a:pt x="1687237" y="464819"/>
                  </a:lnTo>
                  <a:lnTo>
                    <a:pt x="1695711" y="461009"/>
                  </a:lnTo>
                  <a:lnTo>
                    <a:pt x="1703883" y="450849"/>
                  </a:lnTo>
                  <a:lnTo>
                    <a:pt x="1710559" y="441959"/>
                  </a:lnTo>
                  <a:lnTo>
                    <a:pt x="1718801" y="434339"/>
                  </a:lnTo>
                  <a:lnTo>
                    <a:pt x="1729170" y="427989"/>
                  </a:lnTo>
                  <a:lnTo>
                    <a:pt x="1742227" y="422909"/>
                  </a:lnTo>
                  <a:lnTo>
                    <a:pt x="1758532" y="417829"/>
                  </a:lnTo>
                  <a:lnTo>
                    <a:pt x="1769426" y="412749"/>
                  </a:lnTo>
                  <a:lnTo>
                    <a:pt x="1777734" y="406399"/>
                  </a:lnTo>
                  <a:lnTo>
                    <a:pt x="1786221" y="392429"/>
                  </a:lnTo>
                  <a:lnTo>
                    <a:pt x="1792130" y="382269"/>
                  </a:lnTo>
                  <a:lnTo>
                    <a:pt x="1798171" y="372109"/>
                  </a:lnTo>
                  <a:lnTo>
                    <a:pt x="1810631" y="351789"/>
                  </a:lnTo>
                  <a:lnTo>
                    <a:pt x="1817041" y="340359"/>
                  </a:lnTo>
                  <a:lnTo>
                    <a:pt x="1823562" y="328929"/>
                  </a:lnTo>
                  <a:lnTo>
                    <a:pt x="1830191" y="317499"/>
                  </a:lnTo>
                  <a:lnTo>
                    <a:pt x="1836922" y="304799"/>
                  </a:lnTo>
                  <a:lnTo>
                    <a:pt x="1838753" y="299719"/>
                  </a:lnTo>
                  <a:lnTo>
                    <a:pt x="1622123" y="299719"/>
                  </a:lnTo>
                  <a:lnTo>
                    <a:pt x="1609853" y="297179"/>
                  </a:lnTo>
                  <a:lnTo>
                    <a:pt x="1597920" y="293369"/>
                  </a:lnTo>
                  <a:lnTo>
                    <a:pt x="1586839" y="287019"/>
                  </a:lnTo>
                  <a:lnTo>
                    <a:pt x="1581734" y="284479"/>
                  </a:lnTo>
                  <a:lnTo>
                    <a:pt x="1581150" y="278129"/>
                  </a:lnTo>
                  <a:lnTo>
                    <a:pt x="1570680" y="274319"/>
                  </a:lnTo>
                  <a:lnTo>
                    <a:pt x="1559246" y="273049"/>
                  </a:lnTo>
                  <a:lnTo>
                    <a:pt x="1545137" y="271779"/>
                  </a:lnTo>
                  <a:lnTo>
                    <a:pt x="1537079" y="266699"/>
                  </a:lnTo>
                  <a:lnTo>
                    <a:pt x="1531053" y="259079"/>
                  </a:lnTo>
                  <a:lnTo>
                    <a:pt x="1529953" y="250189"/>
                  </a:lnTo>
                  <a:lnTo>
                    <a:pt x="1536679" y="241299"/>
                  </a:lnTo>
                  <a:lnTo>
                    <a:pt x="1546562" y="240029"/>
                  </a:lnTo>
                  <a:lnTo>
                    <a:pt x="1585981" y="240029"/>
                  </a:lnTo>
                  <a:lnTo>
                    <a:pt x="1587316" y="238759"/>
                  </a:lnTo>
                  <a:lnTo>
                    <a:pt x="650523" y="238759"/>
                  </a:lnTo>
                  <a:lnTo>
                    <a:pt x="636992" y="237489"/>
                  </a:lnTo>
                  <a:lnTo>
                    <a:pt x="625024" y="233679"/>
                  </a:lnTo>
                  <a:lnTo>
                    <a:pt x="616706" y="226059"/>
                  </a:lnTo>
                  <a:lnTo>
                    <a:pt x="612533" y="217169"/>
                  </a:lnTo>
                  <a:lnTo>
                    <a:pt x="278514" y="217169"/>
                  </a:lnTo>
                  <a:lnTo>
                    <a:pt x="266585" y="213359"/>
                  </a:lnTo>
                  <a:lnTo>
                    <a:pt x="263497" y="213359"/>
                  </a:lnTo>
                  <a:lnTo>
                    <a:pt x="257201" y="212089"/>
                  </a:lnTo>
                  <a:lnTo>
                    <a:pt x="248051" y="210819"/>
                  </a:lnTo>
                  <a:lnTo>
                    <a:pt x="236404" y="210819"/>
                  </a:lnTo>
                  <a:lnTo>
                    <a:pt x="222613" y="209549"/>
                  </a:lnTo>
                  <a:lnTo>
                    <a:pt x="77741" y="199389"/>
                  </a:lnTo>
                  <a:lnTo>
                    <a:pt x="44943" y="198119"/>
                  </a:lnTo>
                  <a:lnTo>
                    <a:pt x="31010" y="196849"/>
                  </a:lnTo>
                  <a:lnTo>
                    <a:pt x="19194" y="196849"/>
                  </a:lnTo>
                  <a:lnTo>
                    <a:pt x="9850" y="195579"/>
                  </a:lnTo>
                  <a:close/>
                </a:path>
                <a:path w="1885314" h="953770">
                  <a:moveTo>
                    <a:pt x="1868238" y="119379"/>
                  </a:moveTo>
                  <a:lnTo>
                    <a:pt x="1859258" y="119379"/>
                  </a:lnTo>
                  <a:lnTo>
                    <a:pt x="1851423" y="124459"/>
                  </a:lnTo>
                  <a:lnTo>
                    <a:pt x="1841151" y="132079"/>
                  </a:lnTo>
                  <a:lnTo>
                    <a:pt x="1817657" y="139699"/>
                  </a:lnTo>
                  <a:lnTo>
                    <a:pt x="1806257" y="147319"/>
                  </a:lnTo>
                  <a:lnTo>
                    <a:pt x="1799454" y="157479"/>
                  </a:lnTo>
                  <a:lnTo>
                    <a:pt x="1793646" y="168909"/>
                  </a:lnTo>
                  <a:lnTo>
                    <a:pt x="1786602" y="180339"/>
                  </a:lnTo>
                  <a:lnTo>
                    <a:pt x="1777553" y="187959"/>
                  </a:lnTo>
                  <a:lnTo>
                    <a:pt x="1766821" y="194309"/>
                  </a:lnTo>
                  <a:lnTo>
                    <a:pt x="1755238" y="201929"/>
                  </a:lnTo>
                  <a:lnTo>
                    <a:pt x="1736644" y="219709"/>
                  </a:lnTo>
                  <a:lnTo>
                    <a:pt x="1730136" y="223519"/>
                  </a:lnTo>
                  <a:lnTo>
                    <a:pt x="1718958" y="223519"/>
                  </a:lnTo>
                  <a:lnTo>
                    <a:pt x="1694104" y="226059"/>
                  </a:lnTo>
                  <a:lnTo>
                    <a:pt x="1683116" y="233679"/>
                  </a:lnTo>
                  <a:lnTo>
                    <a:pt x="1677859" y="243839"/>
                  </a:lnTo>
                  <a:lnTo>
                    <a:pt x="1674257" y="256539"/>
                  </a:lnTo>
                  <a:lnTo>
                    <a:pt x="1670514" y="270509"/>
                  </a:lnTo>
                  <a:lnTo>
                    <a:pt x="1664280" y="280669"/>
                  </a:lnTo>
                  <a:lnTo>
                    <a:pt x="1655809" y="289559"/>
                  </a:lnTo>
                  <a:lnTo>
                    <a:pt x="1645616" y="294639"/>
                  </a:lnTo>
                  <a:lnTo>
                    <a:pt x="1634216" y="298449"/>
                  </a:lnTo>
                  <a:lnTo>
                    <a:pt x="1622123" y="299719"/>
                  </a:lnTo>
                  <a:lnTo>
                    <a:pt x="1838753" y="299719"/>
                  </a:lnTo>
                  <a:lnTo>
                    <a:pt x="1841042" y="293369"/>
                  </a:lnTo>
                  <a:lnTo>
                    <a:pt x="1845174" y="280669"/>
                  </a:lnTo>
                  <a:lnTo>
                    <a:pt x="1850486" y="267969"/>
                  </a:lnTo>
                  <a:lnTo>
                    <a:pt x="1857214" y="257809"/>
                  </a:lnTo>
                  <a:lnTo>
                    <a:pt x="1865057" y="248919"/>
                  </a:lnTo>
                  <a:lnTo>
                    <a:pt x="1873101" y="237489"/>
                  </a:lnTo>
                  <a:lnTo>
                    <a:pt x="1879619" y="227329"/>
                  </a:lnTo>
                  <a:lnTo>
                    <a:pt x="1884420" y="215899"/>
                  </a:lnTo>
                  <a:lnTo>
                    <a:pt x="1884705" y="203199"/>
                  </a:lnTo>
                  <a:lnTo>
                    <a:pt x="1882736" y="195579"/>
                  </a:lnTo>
                  <a:lnTo>
                    <a:pt x="1876361" y="191769"/>
                  </a:lnTo>
                  <a:lnTo>
                    <a:pt x="1877898" y="176529"/>
                  </a:lnTo>
                  <a:lnTo>
                    <a:pt x="1882241" y="173989"/>
                  </a:lnTo>
                  <a:lnTo>
                    <a:pt x="1884063" y="166369"/>
                  </a:lnTo>
                  <a:lnTo>
                    <a:pt x="1885321" y="153669"/>
                  </a:lnTo>
                  <a:lnTo>
                    <a:pt x="1883843" y="140969"/>
                  </a:lnTo>
                  <a:lnTo>
                    <a:pt x="1878519" y="129539"/>
                  </a:lnTo>
                  <a:lnTo>
                    <a:pt x="1868238" y="119379"/>
                  </a:lnTo>
                  <a:close/>
                </a:path>
                <a:path w="1885314" h="953770">
                  <a:moveTo>
                    <a:pt x="1585981" y="240029"/>
                  </a:moveTo>
                  <a:lnTo>
                    <a:pt x="1546562" y="240029"/>
                  </a:lnTo>
                  <a:lnTo>
                    <a:pt x="1558197" y="242569"/>
                  </a:lnTo>
                  <a:lnTo>
                    <a:pt x="1570396" y="245109"/>
                  </a:lnTo>
                  <a:lnTo>
                    <a:pt x="1581976" y="243839"/>
                  </a:lnTo>
                  <a:lnTo>
                    <a:pt x="1585981" y="240029"/>
                  </a:lnTo>
                  <a:close/>
                </a:path>
                <a:path w="1885314" h="953770">
                  <a:moveTo>
                    <a:pt x="784860" y="187959"/>
                  </a:moveTo>
                  <a:lnTo>
                    <a:pt x="747836" y="207009"/>
                  </a:lnTo>
                  <a:lnTo>
                    <a:pt x="737722" y="217169"/>
                  </a:lnTo>
                  <a:lnTo>
                    <a:pt x="726602" y="226059"/>
                  </a:lnTo>
                  <a:lnTo>
                    <a:pt x="714034" y="232409"/>
                  </a:lnTo>
                  <a:lnTo>
                    <a:pt x="701875" y="233679"/>
                  </a:lnTo>
                  <a:lnTo>
                    <a:pt x="688560" y="233679"/>
                  </a:lnTo>
                  <a:lnTo>
                    <a:pt x="675012" y="234949"/>
                  </a:lnTo>
                  <a:lnTo>
                    <a:pt x="663063" y="237489"/>
                  </a:lnTo>
                  <a:lnTo>
                    <a:pt x="650523" y="238759"/>
                  </a:lnTo>
                  <a:lnTo>
                    <a:pt x="1587316" y="238759"/>
                  </a:lnTo>
                  <a:lnTo>
                    <a:pt x="1591321" y="234949"/>
                  </a:lnTo>
                  <a:lnTo>
                    <a:pt x="1595117" y="220979"/>
                  </a:lnTo>
                  <a:lnTo>
                    <a:pt x="1590961" y="210819"/>
                  </a:lnTo>
                  <a:lnTo>
                    <a:pt x="1583172" y="204469"/>
                  </a:lnTo>
                  <a:lnTo>
                    <a:pt x="865376" y="204469"/>
                  </a:lnTo>
                  <a:lnTo>
                    <a:pt x="852209" y="203199"/>
                  </a:lnTo>
                  <a:lnTo>
                    <a:pt x="828011" y="195579"/>
                  </a:lnTo>
                  <a:lnTo>
                    <a:pt x="800100" y="195579"/>
                  </a:lnTo>
                  <a:lnTo>
                    <a:pt x="786841" y="193039"/>
                  </a:lnTo>
                  <a:lnTo>
                    <a:pt x="784860" y="187959"/>
                  </a:lnTo>
                  <a:close/>
                </a:path>
                <a:path w="1885314" h="953770">
                  <a:moveTo>
                    <a:pt x="391122" y="121919"/>
                  </a:moveTo>
                  <a:lnTo>
                    <a:pt x="379485" y="129539"/>
                  </a:lnTo>
                  <a:lnTo>
                    <a:pt x="382830" y="138429"/>
                  </a:lnTo>
                  <a:lnTo>
                    <a:pt x="389726" y="148589"/>
                  </a:lnTo>
                  <a:lnTo>
                    <a:pt x="396762" y="160019"/>
                  </a:lnTo>
                  <a:lnTo>
                    <a:pt x="372072" y="198119"/>
                  </a:lnTo>
                  <a:lnTo>
                    <a:pt x="346486" y="205739"/>
                  </a:lnTo>
                  <a:lnTo>
                    <a:pt x="331196" y="209549"/>
                  </a:lnTo>
                  <a:lnTo>
                    <a:pt x="320457" y="213359"/>
                  </a:lnTo>
                  <a:lnTo>
                    <a:pt x="307605" y="215899"/>
                  </a:lnTo>
                  <a:lnTo>
                    <a:pt x="291632" y="217169"/>
                  </a:lnTo>
                  <a:lnTo>
                    <a:pt x="612533" y="217169"/>
                  </a:lnTo>
                  <a:lnTo>
                    <a:pt x="609552" y="210819"/>
                  </a:lnTo>
                  <a:lnTo>
                    <a:pt x="607242" y="199389"/>
                  </a:lnTo>
                  <a:lnTo>
                    <a:pt x="602947" y="186689"/>
                  </a:lnTo>
                  <a:lnTo>
                    <a:pt x="593598" y="176529"/>
                  </a:lnTo>
                  <a:lnTo>
                    <a:pt x="552894" y="176529"/>
                  </a:lnTo>
                  <a:lnTo>
                    <a:pt x="541304" y="172719"/>
                  </a:lnTo>
                  <a:lnTo>
                    <a:pt x="529935" y="167639"/>
                  </a:lnTo>
                  <a:lnTo>
                    <a:pt x="518055" y="160019"/>
                  </a:lnTo>
                  <a:lnTo>
                    <a:pt x="507651" y="153669"/>
                  </a:lnTo>
                  <a:lnTo>
                    <a:pt x="472939" y="137159"/>
                  </a:lnTo>
                  <a:lnTo>
                    <a:pt x="447110" y="130809"/>
                  </a:lnTo>
                  <a:lnTo>
                    <a:pt x="426010" y="130809"/>
                  </a:lnTo>
                  <a:lnTo>
                    <a:pt x="413461" y="128269"/>
                  </a:lnTo>
                  <a:lnTo>
                    <a:pt x="398521" y="123189"/>
                  </a:lnTo>
                  <a:lnTo>
                    <a:pt x="391122" y="121919"/>
                  </a:lnTo>
                  <a:close/>
                </a:path>
                <a:path w="1885314" h="953770">
                  <a:moveTo>
                    <a:pt x="1371336" y="0"/>
                  </a:moveTo>
                  <a:lnTo>
                    <a:pt x="1347029" y="5079"/>
                  </a:lnTo>
                  <a:lnTo>
                    <a:pt x="1334048" y="8889"/>
                  </a:lnTo>
                  <a:lnTo>
                    <a:pt x="1322787" y="12699"/>
                  </a:lnTo>
                  <a:lnTo>
                    <a:pt x="1311705" y="17779"/>
                  </a:lnTo>
                  <a:lnTo>
                    <a:pt x="1300370" y="22859"/>
                  </a:lnTo>
                  <a:lnTo>
                    <a:pt x="1288349" y="27939"/>
                  </a:lnTo>
                  <a:lnTo>
                    <a:pt x="1275210" y="33019"/>
                  </a:lnTo>
                  <a:lnTo>
                    <a:pt x="1216818" y="52069"/>
                  </a:lnTo>
                  <a:lnTo>
                    <a:pt x="1193434" y="62229"/>
                  </a:lnTo>
                  <a:lnTo>
                    <a:pt x="1158501" y="78739"/>
                  </a:lnTo>
                  <a:lnTo>
                    <a:pt x="1106224" y="90169"/>
                  </a:lnTo>
                  <a:lnTo>
                    <a:pt x="1095277" y="95249"/>
                  </a:lnTo>
                  <a:lnTo>
                    <a:pt x="1065700" y="121919"/>
                  </a:lnTo>
                  <a:lnTo>
                    <a:pt x="1051647" y="143509"/>
                  </a:lnTo>
                  <a:lnTo>
                    <a:pt x="1044457" y="153669"/>
                  </a:lnTo>
                  <a:lnTo>
                    <a:pt x="1012589" y="176529"/>
                  </a:lnTo>
                  <a:lnTo>
                    <a:pt x="990882" y="181609"/>
                  </a:lnTo>
                  <a:lnTo>
                    <a:pt x="977746" y="185419"/>
                  </a:lnTo>
                  <a:lnTo>
                    <a:pt x="962159" y="189229"/>
                  </a:lnTo>
                  <a:lnTo>
                    <a:pt x="950335" y="190499"/>
                  </a:lnTo>
                  <a:lnTo>
                    <a:pt x="937782" y="190499"/>
                  </a:lnTo>
                  <a:lnTo>
                    <a:pt x="923826" y="191769"/>
                  </a:lnTo>
                  <a:lnTo>
                    <a:pt x="911817" y="194309"/>
                  </a:lnTo>
                  <a:lnTo>
                    <a:pt x="900359" y="196849"/>
                  </a:lnTo>
                  <a:lnTo>
                    <a:pt x="889060" y="200659"/>
                  </a:lnTo>
                  <a:lnTo>
                    <a:pt x="877529" y="203199"/>
                  </a:lnTo>
                  <a:lnTo>
                    <a:pt x="865376" y="204469"/>
                  </a:lnTo>
                  <a:lnTo>
                    <a:pt x="1583172" y="204469"/>
                  </a:lnTo>
                  <a:lnTo>
                    <a:pt x="1581614" y="203199"/>
                  </a:lnTo>
                  <a:lnTo>
                    <a:pt x="1568710" y="194309"/>
                  </a:lnTo>
                  <a:lnTo>
                    <a:pt x="1559227" y="186689"/>
                  </a:lnTo>
                  <a:lnTo>
                    <a:pt x="1549206" y="176529"/>
                  </a:lnTo>
                  <a:lnTo>
                    <a:pt x="1540153" y="166369"/>
                  </a:lnTo>
                  <a:lnTo>
                    <a:pt x="1533578" y="154939"/>
                  </a:lnTo>
                  <a:lnTo>
                    <a:pt x="1533948" y="143509"/>
                  </a:lnTo>
                  <a:lnTo>
                    <a:pt x="1536039" y="130809"/>
                  </a:lnTo>
                  <a:lnTo>
                    <a:pt x="1536930" y="118109"/>
                  </a:lnTo>
                  <a:lnTo>
                    <a:pt x="1533856" y="109219"/>
                  </a:lnTo>
                  <a:lnTo>
                    <a:pt x="1527009" y="100329"/>
                  </a:lnTo>
                  <a:lnTo>
                    <a:pt x="1522323" y="93979"/>
                  </a:lnTo>
                  <a:lnTo>
                    <a:pt x="1519944" y="91439"/>
                  </a:lnTo>
                  <a:lnTo>
                    <a:pt x="1408155" y="91439"/>
                  </a:lnTo>
                  <a:lnTo>
                    <a:pt x="1393299" y="88899"/>
                  </a:lnTo>
                  <a:lnTo>
                    <a:pt x="1385373" y="82549"/>
                  </a:lnTo>
                  <a:lnTo>
                    <a:pt x="1381110" y="72389"/>
                  </a:lnTo>
                  <a:lnTo>
                    <a:pt x="1382951" y="55879"/>
                  </a:lnTo>
                  <a:lnTo>
                    <a:pt x="1394167" y="49529"/>
                  </a:lnTo>
                  <a:lnTo>
                    <a:pt x="1407107" y="43179"/>
                  </a:lnTo>
                  <a:lnTo>
                    <a:pt x="1406374" y="33019"/>
                  </a:lnTo>
                  <a:lnTo>
                    <a:pt x="1402666" y="20319"/>
                  </a:lnTo>
                  <a:lnTo>
                    <a:pt x="1395442" y="7619"/>
                  </a:lnTo>
                  <a:lnTo>
                    <a:pt x="1384854" y="2539"/>
                  </a:lnTo>
                  <a:lnTo>
                    <a:pt x="1371336" y="0"/>
                  </a:lnTo>
                  <a:close/>
                </a:path>
                <a:path w="1885314" h="953770">
                  <a:moveTo>
                    <a:pt x="815047" y="194309"/>
                  </a:moveTo>
                  <a:lnTo>
                    <a:pt x="808139" y="194309"/>
                  </a:lnTo>
                  <a:lnTo>
                    <a:pt x="800100" y="195579"/>
                  </a:lnTo>
                  <a:lnTo>
                    <a:pt x="828011" y="195579"/>
                  </a:lnTo>
                  <a:lnTo>
                    <a:pt x="815047" y="194309"/>
                  </a:lnTo>
                  <a:close/>
                </a:path>
                <a:path w="1885314" h="953770">
                  <a:moveTo>
                    <a:pt x="1482532" y="39369"/>
                  </a:moveTo>
                  <a:lnTo>
                    <a:pt x="1469354" y="40639"/>
                  </a:lnTo>
                  <a:lnTo>
                    <a:pt x="1459800" y="44449"/>
                  </a:lnTo>
                  <a:lnTo>
                    <a:pt x="1444002" y="46989"/>
                  </a:lnTo>
                  <a:lnTo>
                    <a:pt x="1431645" y="48259"/>
                  </a:lnTo>
                  <a:lnTo>
                    <a:pt x="1418533" y="54609"/>
                  </a:lnTo>
                  <a:lnTo>
                    <a:pt x="1419797" y="60959"/>
                  </a:lnTo>
                  <a:lnTo>
                    <a:pt x="1424702" y="69849"/>
                  </a:lnTo>
                  <a:lnTo>
                    <a:pt x="1427947" y="82549"/>
                  </a:lnTo>
                  <a:lnTo>
                    <a:pt x="1420602" y="90169"/>
                  </a:lnTo>
                  <a:lnTo>
                    <a:pt x="1408155" y="91439"/>
                  </a:lnTo>
                  <a:lnTo>
                    <a:pt x="1519944" y="91439"/>
                  </a:lnTo>
                  <a:lnTo>
                    <a:pt x="1518754" y="90169"/>
                  </a:lnTo>
                  <a:lnTo>
                    <a:pt x="1524406" y="81279"/>
                  </a:lnTo>
                  <a:lnTo>
                    <a:pt x="1531429" y="81279"/>
                  </a:lnTo>
                  <a:lnTo>
                    <a:pt x="1539392" y="80009"/>
                  </a:lnTo>
                  <a:lnTo>
                    <a:pt x="1552335" y="80009"/>
                  </a:lnTo>
                  <a:lnTo>
                    <a:pt x="1554675" y="74929"/>
                  </a:lnTo>
                  <a:lnTo>
                    <a:pt x="1549850" y="71119"/>
                  </a:lnTo>
                  <a:lnTo>
                    <a:pt x="1538873" y="64769"/>
                  </a:lnTo>
                  <a:lnTo>
                    <a:pt x="1529197" y="58419"/>
                  </a:lnTo>
                  <a:lnTo>
                    <a:pt x="1518395" y="53339"/>
                  </a:lnTo>
                  <a:lnTo>
                    <a:pt x="1505339" y="45719"/>
                  </a:lnTo>
                  <a:lnTo>
                    <a:pt x="1493992" y="41909"/>
                  </a:lnTo>
                  <a:lnTo>
                    <a:pt x="1482532" y="39369"/>
                  </a:lnTo>
                  <a:close/>
                </a:path>
                <a:path w="1885314" h="953770">
                  <a:moveTo>
                    <a:pt x="1552335" y="80009"/>
                  </a:moveTo>
                  <a:lnTo>
                    <a:pt x="1539392" y="80009"/>
                  </a:lnTo>
                  <a:lnTo>
                    <a:pt x="1550581" y="83819"/>
                  </a:lnTo>
                  <a:lnTo>
                    <a:pt x="1552335" y="80009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9"/>
            <p:cNvSpPr/>
            <p:nvPr/>
          </p:nvSpPr>
          <p:spPr>
            <a:xfrm>
              <a:off x="5222322" y="950110"/>
              <a:ext cx="2319313" cy="217057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0"/>
            <p:cNvSpPr/>
            <p:nvPr/>
          </p:nvSpPr>
          <p:spPr>
            <a:xfrm>
              <a:off x="3787664" y="842332"/>
              <a:ext cx="60648" cy="107380"/>
            </a:xfrm>
            <a:custGeom>
              <a:avLst/>
              <a:gdLst/>
              <a:ahLst/>
              <a:cxnLst/>
              <a:rect l="l" t="t" r="r" b="b"/>
              <a:pathLst>
                <a:path w="54610" h="106044">
                  <a:moveTo>
                    <a:pt x="18897" y="0"/>
                  </a:moveTo>
                  <a:lnTo>
                    <a:pt x="5372" y="40576"/>
                  </a:lnTo>
                  <a:lnTo>
                    <a:pt x="13525" y="83845"/>
                  </a:lnTo>
                  <a:lnTo>
                    <a:pt x="0" y="105498"/>
                  </a:lnTo>
                  <a:lnTo>
                    <a:pt x="43408" y="102755"/>
                  </a:lnTo>
                  <a:lnTo>
                    <a:pt x="46113" y="91948"/>
                  </a:lnTo>
                  <a:lnTo>
                    <a:pt x="51523" y="91948"/>
                  </a:lnTo>
                  <a:lnTo>
                    <a:pt x="54254" y="83832"/>
                  </a:lnTo>
                  <a:lnTo>
                    <a:pt x="48818" y="75704"/>
                  </a:lnTo>
                  <a:lnTo>
                    <a:pt x="54241" y="70307"/>
                  </a:lnTo>
                  <a:lnTo>
                    <a:pt x="48814" y="62191"/>
                  </a:lnTo>
                  <a:lnTo>
                    <a:pt x="46075" y="62179"/>
                  </a:lnTo>
                  <a:lnTo>
                    <a:pt x="32499" y="48691"/>
                  </a:lnTo>
                  <a:lnTo>
                    <a:pt x="32499" y="40551"/>
                  </a:lnTo>
                  <a:lnTo>
                    <a:pt x="37922" y="35140"/>
                  </a:lnTo>
                  <a:lnTo>
                    <a:pt x="27063" y="21628"/>
                  </a:lnTo>
                  <a:lnTo>
                    <a:pt x="32486" y="16205"/>
                  </a:lnTo>
                  <a:lnTo>
                    <a:pt x="18897" y="0"/>
                  </a:lnTo>
                  <a:close/>
                </a:path>
                <a:path w="54610" h="106044">
                  <a:moveTo>
                    <a:pt x="48806" y="62179"/>
                  </a:moveTo>
                  <a:lnTo>
                    <a:pt x="46088" y="62191"/>
                  </a:lnTo>
                  <a:lnTo>
                    <a:pt x="48814" y="62191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11"/>
            <p:cNvSpPr/>
            <p:nvPr/>
          </p:nvSpPr>
          <p:spPr>
            <a:xfrm>
              <a:off x="2483240" y="836712"/>
              <a:ext cx="1675574" cy="707296"/>
            </a:xfrm>
            <a:custGeom>
              <a:avLst/>
              <a:gdLst/>
              <a:ahLst/>
              <a:cxnLst/>
              <a:rect l="l" t="t" r="r" b="b"/>
              <a:pathLst>
                <a:path w="1508760" h="698500">
                  <a:moveTo>
                    <a:pt x="1024145" y="687400"/>
                  </a:moveTo>
                  <a:lnTo>
                    <a:pt x="995908" y="687400"/>
                  </a:lnTo>
                  <a:lnTo>
                    <a:pt x="1017663" y="698195"/>
                  </a:lnTo>
                  <a:lnTo>
                    <a:pt x="1024145" y="687400"/>
                  </a:lnTo>
                  <a:close/>
                </a:path>
                <a:path w="1508760" h="698500">
                  <a:moveTo>
                    <a:pt x="1044211" y="549503"/>
                  </a:moveTo>
                  <a:lnTo>
                    <a:pt x="927988" y="549503"/>
                  </a:lnTo>
                  <a:lnTo>
                    <a:pt x="963282" y="573798"/>
                  </a:lnTo>
                  <a:lnTo>
                    <a:pt x="941603" y="617118"/>
                  </a:lnTo>
                  <a:lnTo>
                    <a:pt x="976896" y="630593"/>
                  </a:lnTo>
                  <a:lnTo>
                    <a:pt x="993203" y="673887"/>
                  </a:lnTo>
                  <a:lnTo>
                    <a:pt x="982370" y="692810"/>
                  </a:lnTo>
                  <a:lnTo>
                    <a:pt x="995908" y="687400"/>
                  </a:lnTo>
                  <a:lnTo>
                    <a:pt x="1024145" y="687400"/>
                  </a:lnTo>
                  <a:lnTo>
                    <a:pt x="1042035" y="657605"/>
                  </a:lnTo>
                  <a:lnTo>
                    <a:pt x="1017612" y="644080"/>
                  </a:lnTo>
                  <a:lnTo>
                    <a:pt x="1009434" y="622465"/>
                  </a:lnTo>
                  <a:lnTo>
                    <a:pt x="1020292" y="614349"/>
                  </a:lnTo>
                  <a:lnTo>
                    <a:pt x="1014857" y="592696"/>
                  </a:lnTo>
                  <a:lnTo>
                    <a:pt x="1039266" y="581850"/>
                  </a:lnTo>
                  <a:lnTo>
                    <a:pt x="1036535" y="554812"/>
                  </a:lnTo>
                  <a:lnTo>
                    <a:pt x="1044211" y="549503"/>
                  </a:lnTo>
                  <a:close/>
                </a:path>
                <a:path w="1508760" h="698500">
                  <a:moveTo>
                    <a:pt x="419908" y="655408"/>
                  </a:moveTo>
                  <a:lnTo>
                    <a:pt x="396252" y="655408"/>
                  </a:lnTo>
                  <a:lnTo>
                    <a:pt x="407123" y="666216"/>
                  </a:lnTo>
                  <a:lnTo>
                    <a:pt x="419908" y="655408"/>
                  </a:lnTo>
                  <a:close/>
                </a:path>
                <a:path w="1508760" h="698500">
                  <a:moveTo>
                    <a:pt x="691326" y="560768"/>
                  </a:moveTo>
                  <a:lnTo>
                    <a:pt x="325627" y="560768"/>
                  </a:lnTo>
                  <a:lnTo>
                    <a:pt x="352793" y="604050"/>
                  </a:lnTo>
                  <a:lnTo>
                    <a:pt x="358241" y="631075"/>
                  </a:lnTo>
                  <a:lnTo>
                    <a:pt x="379971" y="663536"/>
                  </a:lnTo>
                  <a:lnTo>
                    <a:pt x="396252" y="655408"/>
                  </a:lnTo>
                  <a:lnTo>
                    <a:pt x="419908" y="655408"/>
                  </a:lnTo>
                  <a:lnTo>
                    <a:pt x="442353" y="636435"/>
                  </a:lnTo>
                  <a:lnTo>
                    <a:pt x="492493" y="636435"/>
                  </a:lnTo>
                  <a:lnTo>
                    <a:pt x="537311" y="606602"/>
                  </a:lnTo>
                  <a:lnTo>
                    <a:pt x="648512" y="606602"/>
                  </a:lnTo>
                  <a:lnTo>
                    <a:pt x="683831" y="598347"/>
                  </a:lnTo>
                  <a:lnTo>
                    <a:pt x="691326" y="560768"/>
                  </a:lnTo>
                  <a:close/>
                </a:path>
                <a:path w="1508760" h="698500">
                  <a:moveTo>
                    <a:pt x="492493" y="636435"/>
                  </a:moveTo>
                  <a:lnTo>
                    <a:pt x="442353" y="636435"/>
                  </a:lnTo>
                  <a:lnTo>
                    <a:pt x="472211" y="649935"/>
                  </a:lnTo>
                  <a:lnTo>
                    <a:pt x="492493" y="636435"/>
                  </a:lnTo>
                  <a:close/>
                </a:path>
                <a:path w="1508760" h="698500">
                  <a:moveTo>
                    <a:pt x="638099" y="630897"/>
                  </a:moveTo>
                  <a:lnTo>
                    <a:pt x="597014" y="630897"/>
                  </a:lnTo>
                  <a:lnTo>
                    <a:pt x="624166" y="641705"/>
                  </a:lnTo>
                  <a:lnTo>
                    <a:pt x="632307" y="644410"/>
                  </a:lnTo>
                  <a:lnTo>
                    <a:pt x="638099" y="630897"/>
                  </a:lnTo>
                  <a:close/>
                </a:path>
                <a:path w="1508760" h="698500">
                  <a:moveTo>
                    <a:pt x="646204" y="611987"/>
                  </a:moveTo>
                  <a:lnTo>
                    <a:pt x="564438" y="611987"/>
                  </a:lnTo>
                  <a:lnTo>
                    <a:pt x="586168" y="639038"/>
                  </a:lnTo>
                  <a:lnTo>
                    <a:pt x="597014" y="630897"/>
                  </a:lnTo>
                  <a:lnTo>
                    <a:pt x="638099" y="630897"/>
                  </a:lnTo>
                  <a:lnTo>
                    <a:pt x="646204" y="611987"/>
                  </a:lnTo>
                  <a:close/>
                </a:path>
                <a:path w="1508760" h="698500">
                  <a:moveTo>
                    <a:pt x="648512" y="606602"/>
                  </a:moveTo>
                  <a:lnTo>
                    <a:pt x="537311" y="606602"/>
                  </a:lnTo>
                  <a:lnTo>
                    <a:pt x="540029" y="614718"/>
                  </a:lnTo>
                  <a:lnTo>
                    <a:pt x="564438" y="611987"/>
                  </a:lnTo>
                  <a:lnTo>
                    <a:pt x="646204" y="611987"/>
                  </a:lnTo>
                  <a:lnTo>
                    <a:pt x="648512" y="606602"/>
                  </a:lnTo>
                  <a:close/>
                </a:path>
                <a:path w="1508760" h="698500">
                  <a:moveTo>
                    <a:pt x="1107505" y="379641"/>
                  </a:moveTo>
                  <a:lnTo>
                    <a:pt x="189801" y="379641"/>
                  </a:lnTo>
                  <a:lnTo>
                    <a:pt x="295630" y="390397"/>
                  </a:lnTo>
                  <a:lnTo>
                    <a:pt x="306501" y="406615"/>
                  </a:lnTo>
                  <a:lnTo>
                    <a:pt x="300758" y="409498"/>
                  </a:lnTo>
                  <a:lnTo>
                    <a:pt x="276669" y="422846"/>
                  </a:lnTo>
                  <a:lnTo>
                    <a:pt x="306552" y="460730"/>
                  </a:lnTo>
                  <a:lnTo>
                    <a:pt x="287578" y="493179"/>
                  </a:lnTo>
                  <a:lnTo>
                    <a:pt x="282194" y="528370"/>
                  </a:lnTo>
                  <a:lnTo>
                    <a:pt x="314744" y="533730"/>
                  </a:lnTo>
                  <a:lnTo>
                    <a:pt x="303923" y="568921"/>
                  </a:lnTo>
                  <a:lnTo>
                    <a:pt x="309346" y="574332"/>
                  </a:lnTo>
                  <a:lnTo>
                    <a:pt x="325627" y="560768"/>
                  </a:lnTo>
                  <a:lnTo>
                    <a:pt x="691326" y="560768"/>
                  </a:lnTo>
                  <a:lnTo>
                    <a:pt x="691921" y="557783"/>
                  </a:lnTo>
                  <a:lnTo>
                    <a:pt x="716343" y="552373"/>
                  </a:lnTo>
                  <a:lnTo>
                    <a:pt x="732599" y="533412"/>
                  </a:lnTo>
                  <a:lnTo>
                    <a:pt x="729869" y="498233"/>
                  </a:lnTo>
                  <a:lnTo>
                    <a:pt x="710857" y="479336"/>
                  </a:lnTo>
                  <a:lnTo>
                    <a:pt x="729843" y="463067"/>
                  </a:lnTo>
                  <a:lnTo>
                    <a:pt x="751535" y="460374"/>
                  </a:lnTo>
                  <a:lnTo>
                    <a:pt x="770509" y="433298"/>
                  </a:lnTo>
                  <a:lnTo>
                    <a:pt x="786790" y="427862"/>
                  </a:lnTo>
                  <a:lnTo>
                    <a:pt x="781342" y="411645"/>
                  </a:lnTo>
                  <a:lnTo>
                    <a:pt x="786777" y="406234"/>
                  </a:lnTo>
                  <a:lnTo>
                    <a:pt x="813917" y="392683"/>
                  </a:lnTo>
                  <a:lnTo>
                    <a:pt x="827455" y="387248"/>
                  </a:lnTo>
                  <a:lnTo>
                    <a:pt x="1102749" y="387248"/>
                  </a:lnTo>
                  <a:lnTo>
                    <a:pt x="1107505" y="379641"/>
                  </a:lnTo>
                  <a:close/>
                </a:path>
                <a:path w="1508760" h="698500">
                  <a:moveTo>
                    <a:pt x="1102749" y="387248"/>
                  </a:moveTo>
                  <a:lnTo>
                    <a:pt x="827455" y="387248"/>
                  </a:lnTo>
                  <a:lnTo>
                    <a:pt x="841044" y="419709"/>
                  </a:lnTo>
                  <a:lnTo>
                    <a:pt x="835660" y="452170"/>
                  </a:lnTo>
                  <a:lnTo>
                    <a:pt x="824814" y="465708"/>
                  </a:lnTo>
                  <a:lnTo>
                    <a:pt x="830249" y="490029"/>
                  </a:lnTo>
                  <a:lnTo>
                    <a:pt x="857415" y="503554"/>
                  </a:lnTo>
                  <a:lnTo>
                    <a:pt x="884567" y="552234"/>
                  </a:lnTo>
                  <a:lnTo>
                    <a:pt x="917143" y="560298"/>
                  </a:lnTo>
                  <a:lnTo>
                    <a:pt x="927988" y="549503"/>
                  </a:lnTo>
                  <a:lnTo>
                    <a:pt x="1044211" y="549503"/>
                  </a:lnTo>
                  <a:lnTo>
                    <a:pt x="1071791" y="530428"/>
                  </a:lnTo>
                  <a:lnTo>
                    <a:pt x="1077201" y="527723"/>
                  </a:lnTo>
                  <a:lnTo>
                    <a:pt x="1096187" y="500672"/>
                  </a:lnTo>
                  <a:lnTo>
                    <a:pt x="1115148" y="457365"/>
                  </a:lnTo>
                  <a:lnTo>
                    <a:pt x="1096111" y="397865"/>
                  </a:lnTo>
                  <a:lnTo>
                    <a:pt x="1102749" y="387248"/>
                  </a:lnTo>
                  <a:close/>
                </a:path>
                <a:path w="1508760" h="698500">
                  <a:moveTo>
                    <a:pt x="1197174" y="0"/>
                  </a:moveTo>
                  <a:lnTo>
                    <a:pt x="354830" y="0"/>
                  </a:lnTo>
                  <a:lnTo>
                    <a:pt x="355028" y="787"/>
                  </a:lnTo>
                  <a:lnTo>
                    <a:pt x="314337" y="35991"/>
                  </a:lnTo>
                  <a:lnTo>
                    <a:pt x="268262" y="73901"/>
                  </a:lnTo>
                  <a:lnTo>
                    <a:pt x="265556" y="95554"/>
                  </a:lnTo>
                  <a:lnTo>
                    <a:pt x="238429" y="114515"/>
                  </a:lnTo>
                  <a:lnTo>
                    <a:pt x="197738" y="122669"/>
                  </a:lnTo>
                  <a:lnTo>
                    <a:pt x="176060" y="144322"/>
                  </a:lnTo>
                  <a:lnTo>
                    <a:pt x="184213" y="163245"/>
                  </a:lnTo>
                  <a:lnTo>
                    <a:pt x="178803" y="179476"/>
                  </a:lnTo>
                  <a:lnTo>
                    <a:pt x="173380" y="198412"/>
                  </a:lnTo>
                  <a:lnTo>
                    <a:pt x="178841" y="217347"/>
                  </a:lnTo>
                  <a:lnTo>
                    <a:pt x="62217" y="309397"/>
                  </a:lnTo>
                  <a:lnTo>
                    <a:pt x="75806" y="328333"/>
                  </a:lnTo>
                  <a:lnTo>
                    <a:pt x="70383" y="333743"/>
                  </a:lnTo>
                  <a:lnTo>
                    <a:pt x="48691" y="360832"/>
                  </a:lnTo>
                  <a:lnTo>
                    <a:pt x="43294" y="385178"/>
                  </a:lnTo>
                  <a:lnTo>
                    <a:pt x="75869" y="409498"/>
                  </a:lnTo>
                  <a:lnTo>
                    <a:pt x="62318" y="433870"/>
                  </a:lnTo>
                  <a:lnTo>
                    <a:pt x="54190" y="447382"/>
                  </a:lnTo>
                  <a:lnTo>
                    <a:pt x="56921" y="466318"/>
                  </a:lnTo>
                  <a:lnTo>
                    <a:pt x="8102" y="479894"/>
                  </a:lnTo>
                  <a:lnTo>
                    <a:pt x="5372" y="487984"/>
                  </a:lnTo>
                  <a:lnTo>
                    <a:pt x="16230" y="493407"/>
                  </a:lnTo>
                  <a:lnTo>
                    <a:pt x="2692" y="515048"/>
                  </a:lnTo>
                  <a:lnTo>
                    <a:pt x="0" y="520471"/>
                  </a:lnTo>
                  <a:lnTo>
                    <a:pt x="35255" y="509612"/>
                  </a:lnTo>
                  <a:lnTo>
                    <a:pt x="72999" y="509612"/>
                  </a:lnTo>
                  <a:lnTo>
                    <a:pt x="116624" y="479805"/>
                  </a:lnTo>
                  <a:lnTo>
                    <a:pt x="121135" y="466293"/>
                  </a:lnTo>
                  <a:lnTo>
                    <a:pt x="105765" y="466293"/>
                  </a:lnTo>
                  <a:lnTo>
                    <a:pt x="103009" y="444626"/>
                  </a:lnTo>
                  <a:lnTo>
                    <a:pt x="103009" y="439254"/>
                  </a:lnTo>
                  <a:lnTo>
                    <a:pt x="97599" y="433831"/>
                  </a:lnTo>
                  <a:lnTo>
                    <a:pt x="116573" y="409460"/>
                  </a:lnTo>
                  <a:lnTo>
                    <a:pt x="189801" y="379641"/>
                  </a:lnTo>
                  <a:lnTo>
                    <a:pt x="1107505" y="379641"/>
                  </a:lnTo>
                  <a:lnTo>
                    <a:pt x="1109649" y="376212"/>
                  </a:lnTo>
                  <a:lnTo>
                    <a:pt x="1136777" y="370789"/>
                  </a:lnTo>
                  <a:lnTo>
                    <a:pt x="1169327" y="370776"/>
                  </a:lnTo>
                  <a:lnTo>
                    <a:pt x="1361070" y="370776"/>
                  </a:lnTo>
                  <a:lnTo>
                    <a:pt x="1361973" y="354368"/>
                  </a:lnTo>
                  <a:lnTo>
                    <a:pt x="1378229" y="321894"/>
                  </a:lnTo>
                  <a:lnTo>
                    <a:pt x="1424368" y="311035"/>
                  </a:lnTo>
                  <a:lnTo>
                    <a:pt x="1484709" y="311035"/>
                  </a:lnTo>
                  <a:lnTo>
                    <a:pt x="1478622" y="308279"/>
                  </a:lnTo>
                  <a:lnTo>
                    <a:pt x="1473161" y="286651"/>
                  </a:lnTo>
                  <a:lnTo>
                    <a:pt x="1484007" y="273126"/>
                  </a:lnTo>
                  <a:lnTo>
                    <a:pt x="1478584" y="262305"/>
                  </a:lnTo>
                  <a:lnTo>
                    <a:pt x="1492135" y="254190"/>
                  </a:lnTo>
                  <a:lnTo>
                    <a:pt x="1486687" y="235254"/>
                  </a:lnTo>
                  <a:lnTo>
                    <a:pt x="1498836" y="210985"/>
                  </a:lnTo>
                  <a:lnTo>
                    <a:pt x="1380858" y="210985"/>
                  </a:lnTo>
                  <a:lnTo>
                    <a:pt x="1350987" y="181254"/>
                  </a:lnTo>
                  <a:lnTo>
                    <a:pt x="1304848" y="165061"/>
                  </a:lnTo>
                  <a:lnTo>
                    <a:pt x="1307337" y="129895"/>
                  </a:lnTo>
                  <a:lnTo>
                    <a:pt x="1291234" y="129895"/>
                  </a:lnTo>
                  <a:lnTo>
                    <a:pt x="1248621" y="111048"/>
                  </a:lnTo>
                  <a:lnTo>
                    <a:pt x="1174546" y="111048"/>
                  </a:lnTo>
                  <a:lnTo>
                    <a:pt x="1188097" y="89407"/>
                  </a:lnTo>
                  <a:lnTo>
                    <a:pt x="1179918" y="46126"/>
                  </a:lnTo>
                  <a:lnTo>
                    <a:pt x="1193469" y="5549"/>
                  </a:lnTo>
                  <a:lnTo>
                    <a:pt x="1197174" y="0"/>
                  </a:lnTo>
                  <a:close/>
                </a:path>
                <a:path w="1508760" h="698500">
                  <a:moveTo>
                    <a:pt x="72999" y="509612"/>
                  </a:moveTo>
                  <a:lnTo>
                    <a:pt x="35255" y="509612"/>
                  </a:lnTo>
                  <a:lnTo>
                    <a:pt x="65100" y="515010"/>
                  </a:lnTo>
                  <a:lnTo>
                    <a:pt x="72999" y="509612"/>
                  </a:lnTo>
                  <a:close/>
                </a:path>
                <a:path w="1508760" h="698500">
                  <a:moveTo>
                    <a:pt x="1390500" y="432841"/>
                  </a:moveTo>
                  <a:lnTo>
                    <a:pt x="1329474" y="432841"/>
                  </a:lnTo>
                  <a:lnTo>
                    <a:pt x="1343024" y="446328"/>
                  </a:lnTo>
                  <a:lnTo>
                    <a:pt x="1343075" y="478828"/>
                  </a:lnTo>
                  <a:lnTo>
                    <a:pt x="1364805" y="486905"/>
                  </a:lnTo>
                  <a:lnTo>
                    <a:pt x="1359369" y="503148"/>
                  </a:lnTo>
                  <a:lnTo>
                    <a:pt x="1391945" y="505840"/>
                  </a:lnTo>
                  <a:lnTo>
                    <a:pt x="1405496" y="492290"/>
                  </a:lnTo>
                  <a:lnTo>
                    <a:pt x="1381048" y="446328"/>
                  </a:lnTo>
                  <a:lnTo>
                    <a:pt x="1390500" y="432841"/>
                  </a:lnTo>
                  <a:close/>
                </a:path>
                <a:path w="1508760" h="698500">
                  <a:moveTo>
                    <a:pt x="1361070" y="370776"/>
                  </a:moveTo>
                  <a:lnTo>
                    <a:pt x="1169326" y="370789"/>
                  </a:lnTo>
                  <a:lnTo>
                    <a:pt x="1166672" y="432968"/>
                  </a:lnTo>
                  <a:lnTo>
                    <a:pt x="1196555" y="468109"/>
                  </a:lnTo>
                  <a:lnTo>
                    <a:pt x="1248117" y="473481"/>
                  </a:lnTo>
                  <a:lnTo>
                    <a:pt x="1258938" y="446430"/>
                  </a:lnTo>
                  <a:lnTo>
                    <a:pt x="1288670" y="446430"/>
                  </a:lnTo>
                  <a:lnTo>
                    <a:pt x="1329474" y="432841"/>
                  </a:lnTo>
                  <a:lnTo>
                    <a:pt x="1390500" y="432841"/>
                  </a:lnTo>
                  <a:lnTo>
                    <a:pt x="1400022" y="419252"/>
                  </a:lnTo>
                  <a:lnTo>
                    <a:pt x="1359293" y="403059"/>
                  </a:lnTo>
                  <a:lnTo>
                    <a:pt x="1361070" y="370776"/>
                  </a:lnTo>
                  <a:close/>
                </a:path>
                <a:path w="1508760" h="698500">
                  <a:moveTo>
                    <a:pt x="122047" y="463562"/>
                  </a:moveTo>
                  <a:lnTo>
                    <a:pt x="105765" y="466293"/>
                  </a:lnTo>
                  <a:lnTo>
                    <a:pt x="121135" y="466293"/>
                  </a:lnTo>
                  <a:lnTo>
                    <a:pt x="122047" y="463562"/>
                  </a:lnTo>
                  <a:close/>
                </a:path>
                <a:path w="1508760" h="698500">
                  <a:moveTo>
                    <a:pt x="1288670" y="446430"/>
                  </a:moveTo>
                  <a:lnTo>
                    <a:pt x="1258938" y="446430"/>
                  </a:lnTo>
                  <a:lnTo>
                    <a:pt x="1272501" y="451815"/>
                  </a:lnTo>
                  <a:lnTo>
                    <a:pt x="1288670" y="446430"/>
                  </a:lnTo>
                  <a:close/>
                </a:path>
                <a:path w="1508760" h="698500">
                  <a:moveTo>
                    <a:pt x="1169315" y="370789"/>
                  </a:moveTo>
                  <a:lnTo>
                    <a:pt x="1136777" y="370789"/>
                  </a:lnTo>
                  <a:lnTo>
                    <a:pt x="1150366" y="392417"/>
                  </a:lnTo>
                  <a:lnTo>
                    <a:pt x="1169315" y="370789"/>
                  </a:lnTo>
                  <a:close/>
                </a:path>
                <a:path w="1508760" h="698500">
                  <a:moveTo>
                    <a:pt x="1484709" y="311035"/>
                  </a:moveTo>
                  <a:lnTo>
                    <a:pt x="1424368" y="311035"/>
                  </a:lnTo>
                  <a:lnTo>
                    <a:pt x="1427086" y="338086"/>
                  </a:lnTo>
                  <a:lnTo>
                    <a:pt x="1440649" y="340779"/>
                  </a:lnTo>
                  <a:lnTo>
                    <a:pt x="1443380" y="351574"/>
                  </a:lnTo>
                  <a:lnTo>
                    <a:pt x="1497660" y="354253"/>
                  </a:lnTo>
                  <a:lnTo>
                    <a:pt x="1503070" y="356958"/>
                  </a:lnTo>
                  <a:lnTo>
                    <a:pt x="1508467" y="321792"/>
                  </a:lnTo>
                  <a:lnTo>
                    <a:pt x="1484709" y="311035"/>
                  </a:lnTo>
                  <a:close/>
                </a:path>
                <a:path w="1508760" h="698500">
                  <a:moveTo>
                    <a:pt x="1424241" y="167665"/>
                  </a:moveTo>
                  <a:lnTo>
                    <a:pt x="1421549" y="197421"/>
                  </a:lnTo>
                  <a:lnTo>
                    <a:pt x="1394434" y="208279"/>
                  </a:lnTo>
                  <a:lnTo>
                    <a:pt x="1380858" y="210985"/>
                  </a:lnTo>
                  <a:lnTo>
                    <a:pt x="1498836" y="210985"/>
                  </a:lnTo>
                  <a:lnTo>
                    <a:pt x="1502956" y="202755"/>
                  </a:lnTo>
                  <a:lnTo>
                    <a:pt x="1505426" y="170345"/>
                  </a:lnTo>
                  <a:lnTo>
                    <a:pt x="1448650" y="170345"/>
                  </a:lnTo>
                  <a:lnTo>
                    <a:pt x="1424241" y="167665"/>
                  </a:lnTo>
                  <a:close/>
                </a:path>
                <a:path w="1508760" h="698500">
                  <a:moveTo>
                    <a:pt x="1473047" y="135166"/>
                  </a:moveTo>
                  <a:lnTo>
                    <a:pt x="1459483" y="140588"/>
                  </a:lnTo>
                  <a:lnTo>
                    <a:pt x="1448650" y="170345"/>
                  </a:lnTo>
                  <a:lnTo>
                    <a:pt x="1505426" y="170345"/>
                  </a:lnTo>
                  <a:lnTo>
                    <a:pt x="1505635" y="167601"/>
                  </a:lnTo>
                  <a:lnTo>
                    <a:pt x="1486623" y="154076"/>
                  </a:lnTo>
                  <a:lnTo>
                    <a:pt x="1473047" y="135166"/>
                  </a:lnTo>
                  <a:close/>
                </a:path>
                <a:path w="1508760" h="698500">
                  <a:moveTo>
                    <a:pt x="1307528" y="127190"/>
                  </a:moveTo>
                  <a:lnTo>
                    <a:pt x="1291234" y="129895"/>
                  </a:lnTo>
                  <a:lnTo>
                    <a:pt x="1307337" y="129895"/>
                  </a:lnTo>
                  <a:lnTo>
                    <a:pt x="1307528" y="127190"/>
                  </a:lnTo>
                  <a:close/>
                </a:path>
                <a:path w="1508760" h="698500">
                  <a:moveTo>
                    <a:pt x="1242390" y="108292"/>
                  </a:moveTo>
                  <a:lnTo>
                    <a:pt x="1217980" y="108305"/>
                  </a:lnTo>
                  <a:lnTo>
                    <a:pt x="1174546" y="111048"/>
                  </a:lnTo>
                  <a:lnTo>
                    <a:pt x="1248621" y="111048"/>
                  </a:lnTo>
                  <a:lnTo>
                    <a:pt x="1242390" y="108292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12"/>
            <p:cNvSpPr/>
            <p:nvPr/>
          </p:nvSpPr>
          <p:spPr>
            <a:xfrm>
              <a:off x="3808654" y="836712"/>
              <a:ext cx="2537339" cy="396086"/>
            </a:xfrm>
            <a:custGeom>
              <a:avLst/>
              <a:gdLst/>
              <a:ahLst/>
              <a:cxnLst/>
              <a:rect l="l" t="t" r="r" b="b"/>
              <a:pathLst>
                <a:path w="2284729" h="391159">
                  <a:moveTo>
                    <a:pt x="1673962" y="366731"/>
                  </a:moveTo>
                  <a:lnTo>
                    <a:pt x="1650022" y="366731"/>
                  </a:lnTo>
                  <a:lnTo>
                    <a:pt x="1663623" y="391064"/>
                  </a:lnTo>
                  <a:lnTo>
                    <a:pt x="1671751" y="391051"/>
                  </a:lnTo>
                  <a:lnTo>
                    <a:pt x="1673962" y="366731"/>
                  </a:lnTo>
                  <a:close/>
                </a:path>
                <a:path w="2284729" h="391159">
                  <a:moveTo>
                    <a:pt x="1685055" y="358641"/>
                  </a:moveTo>
                  <a:lnTo>
                    <a:pt x="1617472" y="358641"/>
                  </a:lnTo>
                  <a:lnTo>
                    <a:pt x="1620177" y="361346"/>
                  </a:lnTo>
                  <a:lnTo>
                    <a:pt x="1636483" y="374846"/>
                  </a:lnTo>
                  <a:lnTo>
                    <a:pt x="1650022" y="366731"/>
                  </a:lnTo>
                  <a:lnTo>
                    <a:pt x="1673962" y="366731"/>
                  </a:lnTo>
                  <a:lnTo>
                    <a:pt x="1674456" y="361295"/>
                  </a:lnTo>
                  <a:lnTo>
                    <a:pt x="1685055" y="358641"/>
                  </a:lnTo>
                  <a:close/>
                </a:path>
                <a:path w="2284729" h="391159">
                  <a:moveTo>
                    <a:pt x="1700509" y="347897"/>
                  </a:moveTo>
                  <a:lnTo>
                    <a:pt x="1506207" y="347897"/>
                  </a:lnTo>
                  <a:lnTo>
                    <a:pt x="1533359" y="369525"/>
                  </a:lnTo>
                  <a:lnTo>
                    <a:pt x="1617472" y="358641"/>
                  </a:lnTo>
                  <a:lnTo>
                    <a:pt x="1685055" y="358641"/>
                  </a:lnTo>
                  <a:lnTo>
                    <a:pt x="1696161" y="355860"/>
                  </a:lnTo>
                  <a:lnTo>
                    <a:pt x="1700509" y="347897"/>
                  </a:lnTo>
                  <a:close/>
                </a:path>
                <a:path w="2284729" h="391159">
                  <a:moveTo>
                    <a:pt x="1707874" y="334409"/>
                  </a:moveTo>
                  <a:lnTo>
                    <a:pt x="1446530" y="334409"/>
                  </a:lnTo>
                  <a:lnTo>
                    <a:pt x="1479067" y="350615"/>
                  </a:lnTo>
                  <a:lnTo>
                    <a:pt x="1506207" y="347897"/>
                  </a:lnTo>
                  <a:lnTo>
                    <a:pt x="1700509" y="347897"/>
                  </a:lnTo>
                  <a:lnTo>
                    <a:pt x="1707874" y="334409"/>
                  </a:lnTo>
                  <a:close/>
                </a:path>
                <a:path w="2284729" h="391159">
                  <a:moveTo>
                    <a:pt x="1747131" y="312921"/>
                  </a:moveTo>
                  <a:lnTo>
                    <a:pt x="1267421" y="312921"/>
                  </a:lnTo>
                  <a:lnTo>
                    <a:pt x="1310843" y="321011"/>
                  </a:lnTo>
                  <a:lnTo>
                    <a:pt x="1378673" y="334473"/>
                  </a:lnTo>
                  <a:lnTo>
                    <a:pt x="1405813" y="342563"/>
                  </a:lnTo>
                  <a:lnTo>
                    <a:pt x="1446530" y="334409"/>
                  </a:lnTo>
                  <a:lnTo>
                    <a:pt x="1707874" y="334409"/>
                  </a:lnTo>
                  <a:lnTo>
                    <a:pt x="1712417" y="326091"/>
                  </a:lnTo>
                  <a:lnTo>
                    <a:pt x="1744980" y="320668"/>
                  </a:lnTo>
                  <a:lnTo>
                    <a:pt x="1747131" y="312921"/>
                  </a:lnTo>
                  <a:close/>
                </a:path>
                <a:path w="2284729" h="391159">
                  <a:moveTo>
                    <a:pt x="1754601" y="286022"/>
                  </a:moveTo>
                  <a:lnTo>
                    <a:pt x="1058456" y="286022"/>
                  </a:lnTo>
                  <a:lnTo>
                    <a:pt x="1074737" y="291433"/>
                  </a:lnTo>
                  <a:lnTo>
                    <a:pt x="1093736" y="307638"/>
                  </a:lnTo>
                  <a:lnTo>
                    <a:pt x="1199565" y="312972"/>
                  </a:lnTo>
                  <a:lnTo>
                    <a:pt x="1221308" y="326472"/>
                  </a:lnTo>
                  <a:lnTo>
                    <a:pt x="1248448" y="326459"/>
                  </a:lnTo>
                  <a:lnTo>
                    <a:pt x="1267421" y="312921"/>
                  </a:lnTo>
                  <a:lnTo>
                    <a:pt x="1747131" y="312921"/>
                  </a:lnTo>
                  <a:lnTo>
                    <a:pt x="1754601" y="286022"/>
                  </a:lnTo>
                  <a:close/>
                </a:path>
                <a:path w="2284729" h="391159">
                  <a:moveTo>
                    <a:pt x="1755341" y="283355"/>
                  </a:moveTo>
                  <a:lnTo>
                    <a:pt x="1017765" y="283355"/>
                  </a:lnTo>
                  <a:lnTo>
                    <a:pt x="1039469" y="291458"/>
                  </a:lnTo>
                  <a:lnTo>
                    <a:pt x="1050315" y="294163"/>
                  </a:lnTo>
                  <a:lnTo>
                    <a:pt x="1053045" y="294163"/>
                  </a:lnTo>
                  <a:lnTo>
                    <a:pt x="1058456" y="286022"/>
                  </a:lnTo>
                  <a:lnTo>
                    <a:pt x="1754601" y="286022"/>
                  </a:lnTo>
                  <a:lnTo>
                    <a:pt x="1755341" y="283355"/>
                  </a:lnTo>
                  <a:close/>
                </a:path>
                <a:path w="2284729" h="391159">
                  <a:moveTo>
                    <a:pt x="1985499" y="229342"/>
                  </a:moveTo>
                  <a:lnTo>
                    <a:pt x="930884" y="229342"/>
                  </a:lnTo>
                  <a:lnTo>
                    <a:pt x="936320" y="259073"/>
                  </a:lnTo>
                  <a:lnTo>
                    <a:pt x="958037" y="272586"/>
                  </a:lnTo>
                  <a:lnTo>
                    <a:pt x="998778" y="288778"/>
                  </a:lnTo>
                  <a:lnTo>
                    <a:pt x="1017765" y="283355"/>
                  </a:lnTo>
                  <a:lnTo>
                    <a:pt x="1755341" y="283355"/>
                  </a:lnTo>
                  <a:lnTo>
                    <a:pt x="1758505" y="271963"/>
                  </a:lnTo>
                  <a:lnTo>
                    <a:pt x="1778850" y="271963"/>
                  </a:lnTo>
                  <a:lnTo>
                    <a:pt x="1785632" y="258400"/>
                  </a:lnTo>
                  <a:lnTo>
                    <a:pt x="1807019" y="258400"/>
                  </a:lnTo>
                  <a:lnTo>
                    <a:pt x="1815452" y="247567"/>
                  </a:lnTo>
                  <a:lnTo>
                    <a:pt x="1820887" y="247554"/>
                  </a:lnTo>
                  <a:lnTo>
                    <a:pt x="1858886" y="242106"/>
                  </a:lnTo>
                  <a:lnTo>
                    <a:pt x="1913537" y="242106"/>
                  </a:lnTo>
                  <a:lnTo>
                    <a:pt x="1937575" y="236632"/>
                  </a:lnTo>
                  <a:lnTo>
                    <a:pt x="1984457" y="236632"/>
                  </a:lnTo>
                  <a:lnTo>
                    <a:pt x="1985499" y="229342"/>
                  </a:lnTo>
                  <a:close/>
                </a:path>
                <a:path w="2284729" h="391159">
                  <a:moveTo>
                    <a:pt x="1778850" y="271963"/>
                  </a:moveTo>
                  <a:lnTo>
                    <a:pt x="1758505" y="271963"/>
                  </a:lnTo>
                  <a:lnTo>
                    <a:pt x="1777504" y="274656"/>
                  </a:lnTo>
                  <a:lnTo>
                    <a:pt x="1778850" y="271963"/>
                  </a:lnTo>
                  <a:close/>
                </a:path>
                <a:path w="2284729" h="391159">
                  <a:moveTo>
                    <a:pt x="1807019" y="258400"/>
                  </a:moveTo>
                  <a:lnTo>
                    <a:pt x="1785632" y="258400"/>
                  </a:lnTo>
                  <a:lnTo>
                    <a:pt x="1796491" y="271925"/>
                  </a:lnTo>
                  <a:lnTo>
                    <a:pt x="1807019" y="258400"/>
                  </a:lnTo>
                  <a:close/>
                </a:path>
                <a:path w="2284729" h="391159">
                  <a:moveTo>
                    <a:pt x="1984457" y="236632"/>
                  </a:moveTo>
                  <a:lnTo>
                    <a:pt x="1937575" y="236632"/>
                  </a:lnTo>
                  <a:lnTo>
                    <a:pt x="1959279" y="258260"/>
                  </a:lnTo>
                  <a:lnTo>
                    <a:pt x="1967407" y="255555"/>
                  </a:lnTo>
                  <a:lnTo>
                    <a:pt x="1983689" y="242004"/>
                  </a:lnTo>
                  <a:lnTo>
                    <a:pt x="1984457" y="236632"/>
                  </a:lnTo>
                  <a:close/>
                </a:path>
                <a:path w="2284729" h="391159">
                  <a:moveTo>
                    <a:pt x="1913537" y="242106"/>
                  </a:moveTo>
                  <a:lnTo>
                    <a:pt x="1858886" y="242106"/>
                  </a:lnTo>
                  <a:lnTo>
                    <a:pt x="1877898" y="250221"/>
                  </a:lnTo>
                  <a:lnTo>
                    <a:pt x="1913537" y="242106"/>
                  </a:lnTo>
                  <a:close/>
                </a:path>
                <a:path w="2284729" h="391159">
                  <a:moveTo>
                    <a:pt x="496134" y="232454"/>
                  </a:moveTo>
                  <a:lnTo>
                    <a:pt x="415328" y="232454"/>
                  </a:lnTo>
                  <a:lnTo>
                    <a:pt x="442468" y="245941"/>
                  </a:lnTo>
                  <a:lnTo>
                    <a:pt x="488607" y="243198"/>
                  </a:lnTo>
                  <a:lnTo>
                    <a:pt x="496134" y="232454"/>
                  </a:lnTo>
                  <a:close/>
                </a:path>
                <a:path w="2284729" h="391159">
                  <a:moveTo>
                    <a:pt x="510438" y="194608"/>
                  </a:moveTo>
                  <a:lnTo>
                    <a:pt x="371894" y="194608"/>
                  </a:lnTo>
                  <a:lnTo>
                    <a:pt x="404469" y="216223"/>
                  </a:lnTo>
                  <a:lnTo>
                    <a:pt x="393623" y="235184"/>
                  </a:lnTo>
                  <a:lnTo>
                    <a:pt x="415328" y="232454"/>
                  </a:lnTo>
                  <a:lnTo>
                    <a:pt x="496134" y="232454"/>
                  </a:lnTo>
                  <a:lnTo>
                    <a:pt x="507568" y="216134"/>
                  </a:lnTo>
                  <a:lnTo>
                    <a:pt x="510438" y="194608"/>
                  </a:lnTo>
                  <a:close/>
                </a:path>
                <a:path w="2284729" h="391159">
                  <a:moveTo>
                    <a:pt x="2120098" y="180663"/>
                  </a:moveTo>
                  <a:lnTo>
                    <a:pt x="900988" y="180663"/>
                  </a:lnTo>
                  <a:lnTo>
                    <a:pt x="909154" y="202291"/>
                  </a:lnTo>
                  <a:lnTo>
                    <a:pt x="903732" y="229355"/>
                  </a:lnTo>
                  <a:lnTo>
                    <a:pt x="1985499" y="229342"/>
                  </a:lnTo>
                  <a:lnTo>
                    <a:pt x="1986394" y="223081"/>
                  </a:lnTo>
                  <a:lnTo>
                    <a:pt x="2008098" y="223068"/>
                  </a:lnTo>
                  <a:lnTo>
                    <a:pt x="2016226" y="206838"/>
                  </a:lnTo>
                  <a:lnTo>
                    <a:pt x="2053065" y="206838"/>
                  </a:lnTo>
                  <a:lnTo>
                    <a:pt x="2070493" y="195967"/>
                  </a:lnTo>
                  <a:lnTo>
                    <a:pt x="2132391" y="195967"/>
                  </a:lnTo>
                  <a:lnTo>
                    <a:pt x="2120098" y="180663"/>
                  </a:lnTo>
                  <a:close/>
                </a:path>
                <a:path w="2284729" h="391159">
                  <a:moveTo>
                    <a:pt x="2132391" y="195967"/>
                  </a:moveTo>
                  <a:lnTo>
                    <a:pt x="2070493" y="195967"/>
                  </a:lnTo>
                  <a:lnTo>
                    <a:pt x="2141042" y="222954"/>
                  </a:lnTo>
                  <a:lnTo>
                    <a:pt x="2141042" y="206736"/>
                  </a:lnTo>
                  <a:lnTo>
                    <a:pt x="2132391" y="195967"/>
                  </a:lnTo>
                  <a:close/>
                </a:path>
                <a:path w="2284729" h="391159">
                  <a:moveTo>
                    <a:pt x="637269" y="127183"/>
                  </a:moveTo>
                  <a:lnTo>
                    <a:pt x="114058" y="127183"/>
                  </a:lnTo>
                  <a:lnTo>
                    <a:pt x="111391" y="165055"/>
                  </a:lnTo>
                  <a:lnTo>
                    <a:pt x="157518" y="181247"/>
                  </a:lnTo>
                  <a:lnTo>
                    <a:pt x="187388" y="210991"/>
                  </a:lnTo>
                  <a:lnTo>
                    <a:pt x="200964" y="208273"/>
                  </a:lnTo>
                  <a:lnTo>
                    <a:pt x="228092" y="197427"/>
                  </a:lnTo>
                  <a:lnTo>
                    <a:pt x="230771" y="167671"/>
                  </a:lnTo>
                  <a:lnTo>
                    <a:pt x="256168" y="167671"/>
                  </a:lnTo>
                  <a:lnTo>
                    <a:pt x="266014" y="140595"/>
                  </a:lnTo>
                  <a:lnTo>
                    <a:pt x="279577" y="135172"/>
                  </a:lnTo>
                  <a:lnTo>
                    <a:pt x="582561" y="135172"/>
                  </a:lnTo>
                  <a:lnTo>
                    <a:pt x="583476" y="134918"/>
                  </a:lnTo>
                  <a:lnTo>
                    <a:pt x="628560" y="134918"/>
                  </a:lnTo>
                  <a:lnTo>
                    <a:pt x="637269" y="127183"/>
                  </a:lnTo>
                  <a:close/>
                </a:path>
                <a:path w="2284729" h="391159">
                  <a:moveTo>
                    <a:pt x="582561" y="135172"/>
                  </a:moveTo>
                  <a:lnTo>
                    <a:pt x="279577" y="135172"/>
                  </a:lnTo>
                  <a:lnTo>
                    <a:pt x="293154" y="154082"/>
                  </a:lnTo>
                  <a:lnTo>
                    <a:pt x="312166" y="167608"/>
                  </a:lnTo>
                  <a:lnTo>
                    <a:pt x="309486" y="202761"/>
                  </a:lnTo>
                  <a:lnTo>
                    <a:pt x="336613" y="210876"/>
                  </a:lnTo>
                  <a:lnTo>
                    <a:pt x="371894" y="194608"/>
                  </a:lnTo>
                  <a:lnTo>
                    <a:pt x="510438" y="194608"/>
                  </a:lnTo>
                  <a:lnTo>
                    <a:pt x="512978" y="175558"/>
                  </a:lnTo>
                  <a:lnTo>
                    <a:pt x="534670" y="162020"/>
                  </a:lnTo>
                  <a:lnTo>
                    <a:pt x="534657" y="148481"/>
                  </a:lnTo>
                  <a:lnTo>
                    <a:pt x="582561" y="135172"/>
                  </a:lnTo>
                  <a:close/>
                </a:path>
                <a:path w="2284729" h="391159">
                  <a:moveTo>
                    <a:pt x="2053065" y="206838"/>
                  </a:moveTo>
                  <a:lnTo>
                    <a:pt x="2018944" y="206838"/>
                  </a:lnTo>
                  <a:lnTo>
                    <a:pt x="2048789" y="209505"/>
                  </a:lnTo>
                  <a:lnTo>
                    <a:pt x="2053065" y="206838"/>
                  </a:lnTo>
                  <a:close/>
                </a:path>
                <a:path w="2284729" h="391159">
                  <a:moveTo>
                    <a:pt x="2187349" y="83292"/>
                  </a:moveTo>
                  <a:lnTo>
                    <a:pt x="868349" y="83292"/>
                  </a:lnTo>
                  <a:lnTo>
                    <a:pt x="887361" y="94113"/>
                  </a:lnTo>
                  <a:lnTo>
                    <a:pt x="876528" y="113048"/>
                  </a:lnTo>
                  <a:lnTo>
                    <a:pt x="849388" y="123881"/>
                  </a:lnTo>
                  <a:lnTo>
                    <a:pt x="862990" y="153625"/>
                  </a:lnTo>
                  <a:lnTo>
                    <a:pt x="857567" y="167176"/>
                  </a:lnTo>
                  <a:lnTo>
                    <a:pt x="882015" y="186099"/>
                  </a:lnTo>
                  <a:lnTo>
                    <a:pt x="900988" y="180663"/>
                  </a:lnTo>
                  <a:lnTo>
                    <a:pt x="2120098" y="180663"/>
                  </a:lnTo>
                  <a:lnTo>
                    <a:pt x="2119312" y="179685"/>
                  </a:lnTo>
                  <a:lnTo>
                    <a:pt x="2116569" y="144532"/>
                  </a:lnTo>
                  <a:lnTo>
                    <a:pt x="2127427" y="139109"/>
                  </a:lnTo>
                  <a:lnTo>
                    <a:pt x="2157234" y="120160"/>
                  </a:lnTo>
                  <a:lnTo>
                    <a:pt x="2184349" y="84956"/>
                  </a:lnTo>
                  <a:lnTo>
                    <a:pt x="2187349" y="83292"/>
                  </a:lnTo>
                  <a:close/>
                </a:path>
                <a:path w="2284729" h="391159">
                  <a:moveTo>
                    <a:pt x="256168" y="167671"/>
                  </a:moveTo>
                  <a:lnTo>
                    <a:pt x="230771" y="167671"/>
                  </a:lnTo>
                  <a:lnTo>
                    <a:pt x="255193" y="170351"/>
                  </a:lnTo>
                  <a:lnTo>
                    <a:pt x="256168" y="167671"/>
                  </a:lnTo>
                  <a:close/>
                </a:path>
                <a:path w="2284729" h="391159">
                  <a:moveTo>
                    <a:pt x="628560" y="134918"/>
                  </a:moveTo>
                  <a:lnTo>
                    <a:pt x="583476" y="134918"/>
                  </a:lnTo>
                  <a:lnTo>
                    <a:pt x="613359" y="148418"/>
                  </a:lnTo>
                  <a:lnTo>
                    <a:pt x="628560" y="134918"/>
                  </a:lnTo>
                  <a:close/>
                </a:path>
                <a:path w="2284729" h="391159">
                  <a:moveTo>
                    <a:pt x="761547" y="124021"/>
                  </a:moveTo>
                  <a:lnTo>
                    <a:pt x="681177" y="124021"/>
                  </a:lnTo>
                  <a:lnTo>
                    <a:pt x="729996" y="142931"/>
                  </a:lnTo>
                  <a:lnTo>
                    <a:pt x="761547" y="124021"/>
                  </a:lnTo>
                  <a:close/>
                </a:path>
                <a:path w="2284729" h="391159">
                  <a:moveTo>
                    <a:pt x="676253" y="126752"/>
                  </a:moveTo>
                  <a:lnTo>
                    <a:pt x="637755" y="126752"/>
                  </a:lnTo>
                  <a:lnTo>
                    <a:pt x="656742" y="137572"/>
                  </a:lnTo>
                  <a:lnTo>
                    <a:pt x="676253" y="126752"/>
                  </a:lnTo>
                  <a:close/>
                </a:path>
                <a:path w="2284729" h="391159">
                  <a:moveTo>
                    <a:pt x="791129" y="108299"/>
                  </a:moveTo>
                  <a:lnTo>
                    <a:pt x="48920" y="108299"/>
                  </a:lnTo>
                  <a:lnTo>
                    <a:pt x="97777" y="129901"/>
                  </a:lnTo>
                  <a:lnTo>
                    <a:pt x="114058" y="127183"/>
                  </a:lnTo>
                  <a:lnTo>
                    <a:pt x="637269" y="127183"/>
                  </a:lnTo>
                  <a:lnTo>
                    <a:pt x="637755" y="126752"/>
                  </a:lnTo>
                  <a:lnTo>
                    <a:pt x="676253" y="126752"/>
                  </a:lnTo>
                  <a:lnTo>
                    <a:pt x="681177" y="124021"/>
                  </a:lnTo>
                  <a:lnTo>
                    <a:pt x="761547" y="124021"/>
                  </a:lnTo>
                  <a:lnTo>
                    <a:pt x="784263" y="110407"/>
                  </a:lnTo>
                  <a:lnTo>
                    <a:pt x="791129" y="108299"/>
                  </a:lnTo>
                  <a:close/>
                </a:path>
                <a:path w="2284729" h="391159">
                  <a:moveTo>
                    <a:pt x="2208778" y="67735"/>
                  </a:moveTo>
                  <a:lnTo>
                    <a:pt x="29908" y="67735"/>
                  </a:lnTo>
                  <a:lnTo>
                    <a:pt x="35344" y="75850"/>
                  </a:lnTo>
                  <a:lnTo>
                    <a:pt x="29908" y="81235"/>
                  </a:lnTo>
                  <a:lnTo>
                    <a:pt x="35356" y="89363"/>
                  </a:lnTo>
                  <a:lnTo>
                    <a:pt x="32626" y="97491"/>
                  </a:lnTo>
                  <a:lnTo>
                    <a:pt x="27216" y="97504"/>
                  </a:lnTo>
                  <a:lnTo>
                    <a:pt x="24511" y="108311"/>
                  </a:lnTo>
                  <a:lnTo>
                    <a:pt x="791129" y="108299"/>
                  </a:lnTo>
                  <a:lnTo>
                    <a:pt x="819505" y="99586"/>
                  </a:lnTo>
                  <a:lnTo>
                    <a:pt x="868349" y="83292"/>
                  </a:lnTo>
                  <a:lnTo>
                    <a:pt x="2187349" y="83292"/>
                  </a:lnTo>
                  <a:lnTo>
                    <a:pt x="2208784" y="71405"/>
                  </a:lnTo>
                  <a:lnTo>
                    <a:pt x="2208778" y="67735"/>
                  </a:lnTo>
                  <a:close/>
                </a:path>
                <a:path w="2284729" h="391159">
                  <a:moveTo>
                    <a:pt x="208914" y="0"/>
                  </a:moveTo>
                  <a:lnTo>
                    <a:pt x="3703" y="0"/>
                  </a:lnTo>
                  <a:lnTo>
                    <a:pt x="0" y="5543"/>
                  </a:lnTo>
                  <a:lnTo>
                    <a:pt x="13576" y="21761"/>
                  </a:lnTo>
                  <a:lnTo>
                    <a:pt x="8166" y="27171"/>
                  </a:lnTo>
                  <a:lnTo>
                    <a:pt x="19024" y="40684"/>
                  </a:lnTo>
                  <a:lnTo>
                    <a:pt x="13601" y="46107"/>
                  </a:lnTo>
                  <a:lnTo>
                    <a:pt x="13601" y="54235"/>
                  </a:lnTo>
                  <a:lnTo>
                    <a:pt x="27190" y="67747"/>
                  </a:lnTo>
                  <a:lnTo>
                    <a:pt x="2208778" y="67735"/>
                  </a:lnTo>
                  <a:lnTo>
                    <a:pt x="2208758" y="55174"/>
                  </a:lnTo>
                  <a:lnTo>
                    <a:pt x="2284730" y="44303"/>
                  </a:lnTo>
                  <a:lnTo>
                    <a:pt x="2260282" y="33483"/>
                  </a:lnTo>
                  <a:lnTo>
                    <a:pt x="2284704" y="19957"/>
                  </a:lnTo>
                  <a:lnTo>
                    <a:pt x="2267624" y="5378"/>
                  </a:lnTo>
                  <a:lnTo>
                    <a:pt x="206222" y="5378"/>
                  </a:lnTo>
                  <a:lnTo>
                    <a:pt x="208914" y="0"/>
                  </a:lnTo>
                  <a:close/>
                </a:path>
                <a:path w="2284729" h="391159">
                  <a:moveTo>
                    <a:pt x="2270076" y="0"/>
                  </a:moveTo>
                  <a:lnTo>
                    <a:pt x="240290" y="0"/>
                  </a:lnTo>
                  <a:lnTo>
                    <a:pt x="230644" y="5352"/>
                  </a:lnTo>
                  <a:lnTo>
                    <a:pt x="206222" y="5378"/>
                  </a:lnTo>
                  <a:lnTo>
                    <a:pt x="2267624" y="5378"/>
                  </a:lnTo>
                  <a:lnTo>
                    <a:pt x="2265705" y="3739"/>
                  </a:lnTo>
                  <a:lnTo>
                    <a:pt x="2270076" y="0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13"/>
            <p:cNvSpPr/>
            <p:nvPr/>
          </p:nvSpPr>
          <p:spPr>
            <a:xfrm>
              <a:off x="5602419" y="1723017"/>
              <a:ext cx="54301" cy="46939"/>
            </a:xfrm>
            <a:custGeom>
              <a:avLst/>
              <a:gdLst/>
              <a:ahLst/>
              <a:cxnLst/>
              <a:rect l="l" t="t" r="r" b="b"/>
              <a:pathLst>
                <a:path w="48895" h="46355">
                  <a:moveTo>
                    <a:pt x="35293" y="43294"/>
                  </a:moveTo>
                  <a:lnTo>
                    <a:pt x="13589" y="43294"/>
                  </a:lnTo>
                  <a:lnTo>
                    <a:pt x="19011" y="46012"/>
                  </a:lnTo>
                  <a:lnTo>
                    <a:pt x="29895" y="45999"/>
                  </a:lnTo>
                  <a:lnTo>
                    <a:pt x="35293" y="43294"/>
                  </a:lnTo>
                  <a:close/>
                </a:path>
                <a:path w="48895" h="46355">
                  <a:moveTo>
                    <a:pt x="29845" y="0"/>
                  </a:moveTo>
                  <a:lnTo>
                    <a:pt x="18973" y="12"/>
                  </a:lnTo>
                  <a:lnTo>
                    <a:pt x="13563" y="2717"/>
                  </a:lnTo>
                  <a:lnTo>
                    <a:pt x="10845" y="2717"/>
                  </a:lnTo>
                  <a:lnTo>
                    <a:pt x="5422" y="8153"/>
                  </a:lnTo>
                  <a:lnTo>
                    <a:pt x="2717" y="13563"/>
                  </a:lnTo>
                  <a:lnTo>
                    <a:pt x="38" y="16217"/>
                  </a:lnTo>
                  <a:lnTo>
                    <a:pt x="0" y="29794"/>
                  </a:lnTo>
                  <a:lnTo>
                    <a:pt x="5448" y="35204"/>
                  </a:lnTo>
                  <a:lnTo>
                    <a:pt x="10871" y="43294"/>
                  </a:lnTo>
                  <a:lnTo>
                    <a:pt x="37998" y="43294"/>
                  </a:lnTo>
                  <a:lnTo>
                    <a:pt x="43408" y="35178"/>
                  </a:lnTo>
                  <a:lnTo>
                    <a:pt x="48806" y="29794"/>
                  </a:lnTo>
                  <a:lnTo>
                    <a:pt x="48831" y="16217"/>
                  </a:lnTo>
                  <a:lnTo>
                    <a:pt x="46139" y="13538"/>
                  </a:lnTo>
                  <a:lnTo>
                    <a:pt x="43395" y="8115"/>
                  </a:lnTo>
                  <a:lnTo>
                    <a:pt x="37973" y="2705"/>
                  </a:lnTo>
                  <a:lnTo>
                    <a:pt x="35267" y="2705"/>
                  </a:lnTo>
                  <a:lnTo>
                    <a:pt x="29845" y="0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4"/>
            <p:cNvSpPr/>
            <p:nvPr/>
          </p:nvSpPr>
          <p:spPr>
            <a:xfrm>
              <a:off x="6874977" y="2752035"/>
              <a:ext cx="54301" cy="46939"/>
            </a:xfrm>
            <a:custGeom>
              <a:avLst/>
              <a:gdLst/>
              <a:ahLst/>
              <a:cxnLst/>
              <a:rect l="l" t="t" r="r" b="b"/>
              <a:pathLst>
                <a:path w="48895" h="46355">
                  <a:moveTo>
                    <a:pt x="29832" y="0"/>
                  </a:moveTo>
                  <a:lnTo>
                    <a:pt x="0" y="29794"/>
                  </a:lnTo>
                  <a:lnTo>
                    <a:pt x="2730" y="32499"/>
                  </a:lnTo>
                  <a:lnTo>
                    <a:pt x="5422" y="37896"/>
                  </a:lnTo>
                  <a:lnTo>
                    <a:pt x="13588" y="46037"/>
                  </a:lnTo>
                  <a:lnTo>
                    <a:pt x="35305" y="46012"/>
                  </a:lnTo>
                  <a:lnTo>
                    <a:pt x="43433" y="37858"/>
                  </a:lnTo>
                  <a:lnTo>
                    <a:pt x="46164" y="32461"/>
                  </a:lnTo>
                  <a:lnTo>
                    <a:pt x="48818" y="29794"/>
                  </a:lnTo>
                  <a:lnTo>
                    <a:pt x="48856" y="18922"/>
                  </a:lnTo>
                  <a:lnTo>
                    <a:pt x="46139" y="13525"/>
                  </a:lnTo>
                  <a:lnTo>
                    <a:pt x="35267" y="2705"/>
                  </a:lnTo>
                  <a:lnTo>
                    <a:pt x="29832" y="0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15"/>
            <p:cNvSpPr/>
            <p:nvPr/>
          </p:nvSpPr>
          <p:spPr>
            <a:xfrm>
              <a:off x="2364182" y="836712"/>
              <a:ext cx="722838" cy="2058232"/>
            </a:xfrm>
            <a:custGeom>
              <a:avLst/>
              <a:gdLst/>
              <a:ahLst/>
              <a:cxnLst/>
              <a:rect l="l" t="t" r="r" b="b"/>
              <a:pathLst>
                <a:path w="650875" h="2032635">
                  <a:moveTo>
                    <a:pt x="123355" y="0"/>
                  </a:moveTo>
                  <a:lnTo>
                    <a:pt x="0" y="0"/>
                  </a:lnTo>
                  <a:lnTo>
                    <a:pt x="0" y="2032250"/>
                  </a:lnTo>
                  <a:lnTo>
                    <a:pt x="39083" y="2021589"/>
                  </a:lnTo>
                  <a:lnTo>
                    <a:pt x="101274" y="2021551"/>
                  </a:lnTo>
                  <a:lnTo>
                    <a:pt x="123830" y="1970815"/>
                  </a:lnTo>
                  <a:lnTo>
                    <a:pt x="146448" y="1970789"/>
                  </a:lnTo>
                  <a:lnTo>
                    <a:pt x="180370" y="1965125"/>
                  </a:lnTo>
                  <a:lnTo>
                    <a:pt x="202976" y="1965100"/>
                  </a:lnTo>
                  <a:lnTo>
                    <a:pt x="208589" y="1925641"/>
                  </a:lnTo>
                  <a:lnTo>
                    <a:pt x="208577" y="1897485"/>
                  </a:lnTo>
                  <a:lnTo>
                    <a:pt x="248112" y="1863627"/>
                  </a:lnTo>
                  <a:lnTo>
                    <a:pt x="270718" y="1852349"/>
                  </a:lnTo>
                  <a:lnTo>
                    <a:pt x="304614" y="1818504"/>
                  </a:lnTo>
                  <a:lnTo>
                    <a:pt x="372445" y="1818440"/>
                  </a:lnTo>
                  <a:lnTo>
                    <a:pt x="411967" y="1773317"/>
                  </a:lnTo>
                  <a:lnTo>
                    <a:pt x="491088" y="1728181"/>
                  </a:lnTo>
                  <a:lnTo>
                    <a:pt x="626724" y="1705524"/>
                  </a:lnTo>
                  <a:lnTo>
                    <a:pt x="650778" y="1667005"/>
                  </a:lnTo>
                  <a:lnTo>
                    <a:pt x="123355" y="0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6"/>
            <p:cNvSpPr/>
            <p:nvPr/>
          </p:nvSpPr>
          <p:spPr>
            <a:xfrm>
              <a:off x="2364182" y="836712"/>
              <a:ext cx="5116591" cy="51507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17"/>
            <p:cNvSpPr/>
            <p:nvPr/>
          </p:nvSpPr>
          <p:spPr>
            <a:xfrm>
              <a:off x="5893438" y="6253805"/>
              <a:ext cx="106486" cy="82304"/>
            </a:xfrm>
            <a:custGeom>
              <a:avLst/>
              <a:gdLst/>
              <a:ahLst/>
              <a:cxnLst/>
              <a:rect l="l" t="t" r="r" b="b"/>
              <a:pathLst>
                <a:path w="95885" h="81279">
                  <a:moveTo>
                    <a:pt x="18697" y="0"/>
                  </a:moveTo>
                  <a:lnTo>
                    <a:pt x="13122" y="3124"/>
                  </a:lnTo>
                  <a:lnTo>
                    <a:pt x="7064" y="4483"/>
                  </a:lnTo>
                  <a:lnTo>
                    <a:pt x="0" y="13247"/>
                  </a:lnTo>
                  <a:lnTo>
                    <a:pt x="21231" y="57414"/>
                  </a:lnTo>
                  <a:lnTo>
                    <a:pt x="53658" y="78631"/>
                  </a:lnTo>
                  <a:lnTo>
                    <a:pt x="66387" y="81160"/>
                  </a:lnTo>
                  <a:lnTo>
                    <a:pt x="79693" y="80707"/>
                  </a:lnTo>
                  <a:lnTo>
                    <a:pt x="88348" y="76393"/>
                  </a:lnTo>
                  <a:lnTo>
                    <a:pt x="93880" y="69609"/>
                  </a:lnTo>
                  <a:lnTo>
                    <a:pt x="95478" y="60483"/>
                  </a:lnTo>
                  <a:lnTo>
                    <a:pt x="92330" y="49147"/>
                  </a:lnTo>
                  <a:lnTo>
                    <a:pt x="83626" y="35728"/>
                  </a:lnTo>
                  <a:lnTo>
                    <a:pt x="73175" y="28604"/>
                  </a:lnTo>
                  <a:lnTo>
                    <a:pt x="61378" y="22128"/>
                  </a:lnTo>
                  <a:lnTo>
                    <a:pt x="49266" y="15832"/>
                  </a:lnTo>
                  <a:lnTo>
                    <a:pt x="37871" y="9247"/>
                  </a:lnTo>
                  <a:lnTo>
                    <a:pt x="28222" y="1905"/>
                  </a:lnTo>
                  <a:lnTo>
                    <a:pt x="18697" y="0"/>
                  </a:lnTo>
                  <a:close/>
                </a:path>
              </a:pathLst>
            </a:custGeom>
            <a:solidFill>
              <a:srgbClr val="D2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18"/>
            <p:cNvSpPr/>
            <p:nvPr/>
          </p:nvSpPr>
          <p:spPr>
            <a:xfrm>
              <a:off x="5172836" y="6497240"/>
              <a:ext cx="49364" cy="16718"/>
            </a:xfrm>
            <a:custGeom>
              <a:avLst/>
              <a:gdLst/>
              <a:ahLst/>
              <a:cxnLst/>
              <a:rect l="l" t="t" r="r" b="b"/>
              <a:pathLst>
                <a:path w="44450" h="16509">
                  <a:moveTo>
                    <a:pt x="5918" y="0"/>
                  </a:moveTo>
                  <a:lnTo>
                    <a:pt x="0" y="4292"/>
                  </a:lnTo>
                  <a:lnTo>
                    <a:pt x="16700" y="7213"/>
                  </a:lnTo>
                  <a:lnTo>
                    <a:pt x="19011" y="10972"/>
                  </a:lnTo>
                  <a:lnTo>
                    <a:pt x="27330" y="12433"/>
                  </a:lnTo>
                  <a:lnTo>
                    <a:pt x="29641" y="16268"/>
                  </a:lnTo>
                  <a:lnTo>
                    <a:pt x="33528" y="12090"/>
                  </a:lnTo>
                  <a:lnTo>
                    <a:pt x="43148" y="12090"/>
                  </a:lnTo>
                  <a:lnTo>
                    <a:pt x="41592" y="9575"/>
                  </a:lnTo>
                  <a:lnTo>
                    <a:pt x="43446" y="5524"/>
                  </a:lnTo>
                  <a:lnTo>
                    <a:pt x="37134" y="3975"/>
                  </a:lnTo>
                  <a:lnTo>
                    <a:pt x="30886" y="2374"/>
                  </a:lnTo>
                  <a:lnTo>
                    <a:pt x="5918" y="0"/>
                  </a:lnTo>
                  <a:close/>
                </a:path>
                <a:path w="44450" h="16509">
                  <a:moveTo>
                    <a:pt x="43148" y="12090"/>
                  </a:moveTo>
                  <a:lnTo>
                    <a:pt x="33528" y="12090"/>
                  </a:lnTo>
                  <a:lnTo>
                    <a:pt x="31724" y="16154"/>
                  </a:lnTo>
                  <a:lnTo>
                    <a:pt x="44081" y="15379"/>
                  </a:lnTo>
                  <a:lnTo>
                    <a:pt x="43942" y="13373"/>
                  </a:lnTo>
                  <a:lnTo>
                    <a:pt x="43148" y="1209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19"/>
            <p:cNvSpPr/>
            <p:nvPr/>
          </p:nvSpPr>
          <p:spPr>
            <a:xfrm>
              <a:off x="5354410" y="4930992"/>
              <a:ext cx="18335" cy="14788"/>
            </a:xfrm>
            <a:custGeom>
              <a:avLst/>
              <a:gdLst/>
              <a:ahLst/>
              <a:cxnLst/>
              <a:rect l="l" t="t" r="r" b="b"/>
              <a:pathLst>
                <a:path w="16510" h="14604">
                  <a:moveTo>
                    <a:pt x="7975" y="0"/>
                  </a:moveTo>
                  <a:lnTo>
                    <a:pt x="0" y="4419"/>
                  </a:lnTo>
                  <a:lnTo>
                    <a:pt x="609" y="14211"/>
                  </a:lnTo>
                  <a:lnTo>
                    <a:pt x="12852" y="11493"/>
                  </a:lnTo>
                  <a:lnTo>
                    <a:pt x="16497" y="3403"/>
                  </a:lnTo>
                  <a:lnTo>
                    <a:pt x="7975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0"/>
            <p:cNvSpPr/>
            <p:nvPr/>
          </p:nvSpPr>
          <p:spPr>
            <a:xfrm>
              <a:off x="5948298" y="4964949"/>
              <a:ext cx="21862" cy="13503"/>
            </a:xfrm>
            <a:custGeom>
              <a:avLst/>
              <a:gdLst/>
              <a:ahLst/>
              <a:cxnLst/>
              <a:rect l="l" t="t" r="r" b="b"/>
              <a:pathLst>
                <a:path w="19685" h="13335">
                  <a:moveTo>
                    <a:pt x="12382" y="0"/>
                  </a:moveTo>
                  <a:lnTo>
                    <a:pt x="0" y="736"/>
                  </a:lnTo>
                  <a:lnTo>
                    <a:pt x="2590" y="8445"/>
                  </a:lnTo>
                  <a:lnTo>
                    <a:pt x="11023" y="11849"/>
                  </a:lnTo>
                  <a:lnTo>
                    <a:pt x="19405" y="13335"/>
                  </a:lnTo>
                  <a:lnTo>
                    <a:pt x="19265" y="11366"/>
                  </a:lnTo>
                  <a:lnTo>
                    <a:pt x="16852" y="5613"/>
                  </a:lnTo>
                  <a:lnTo>
                    <a:pt x="12382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"/>
            <p:cNvSpPr/>
            <p:nvPr/>
          </p:nvSpPr>
          <p:spPr>
            <a:xfrm>
              <a:off x="5305204" y="6319219"/>
              <a:ext cx="16925" cy="12217"/>
            </a:xfrm>
            <a:custGeom>
              <a:avLst/>
              <a:gdLst/>
              <a:ahLst/>
              <a:cxnLst/>
              <a:rect l="l" t="t" r="r" b="b"/>
              <a:pathLst>
                <a:path w="15239" h="12065">
                  <a:moveTo>
                    <a:pt x="10160" y="0"/>
                  </a:moveTo>
                  <a:lnTo>
                    <a:pt x="0" y="2603"/>
                  </a:lnTo>
                  <a:lnTo>
                    <a:pt x="6743" y="12014"/>
                  </a:lnTo>
                  <a:lnTo>
                    <a:pt x="14732" y="7581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2"/>
            <p:cNvSpPr/>
            <p:nvPr/>
          </p:nvSpPr>
          <p:spPr>
            <a:xfrm>
              <a:off x="5865019" y="4983852"/>
              <a:ext cx="9167" cy="12860"/>
            </a:xfrm>
            <a:custGeom>
              <a:avLst/>
              <a:gdLst/>
              <a:ahLst/>
              <a:cxnLst/>
              <a:rect l="l" t="t" r="r" b="b"/>
              <a:pathLst>
                <a:path w="8254" h="12700">
                  <a:moveTo>
                    <a:pt x="7962" y="0"/>
                  </a:moveTo>
                  <a:lnTo>
                    <a:pt x="0" y="4432"/>
                  </a:lnTo>
                  <a:lnTo>
                    <a:pt x="2527" y="12179"/>
                  </a:lnTo>
                  <a:lnTo>
                    <a:pt x="6629" y="11912"/>
                  </a:lnTo>
                  <a:lnTo>
                    <a:pt x="7962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3"/>
            <p:cNvSpPr/>
            <p:nvPr/>
          </p:nvSpPr>
          <p:spPr>
            <a:xfrm>
              <a:off x="6303698" y="3204399"/>
              <a:ext cx="2821" cy="2572"/>
            </a:xfrm>
            <a:custGeom>
              <a:avLst/>
              <a:gdLst/>
              <a:ahLst/>
              <a:cxnLst/>
              <a:rect l="l" t="t" r="r" b="b"/>
              <a:pathLst>
                <a:path w="2539" h="2539">
                  <a:moveTo>
                    <a:pt x="1943" y="0"/>
                  </a:moveTo>
                  <a:lnTo>
                    <a:pt x="0" y="114"/>
                  </a:lnTo>
                  <a:lnTo>
                    <a:pt x="139" y="2044"/>
                  </a:lnTo>
                  <a:lnTo>
                    <a:pt x="1943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4"/>
            <p:cNvSpPr/>
            <p:nvPr/>
          </p:nvSpPr>
          <p:spPr>
            <a:xfrm>
              <a:off x="5408535" y="3952578"/>
              <a:ext cx="10578" cy="7073"/>
            </a:xfrm>
            <a:custGeom>
              <a:avLst/>
              <a:gdLst/>
              <a:ahLst/>
              <a:cxnLst/>
              <a:rect l="l" t="t" r="r" b="b"/>
              <a:pathLst>
                <a:path w="9525" h="6985">
                  <a:moveTo>
                    <a:pt x="9347" y="0"/>
                  </a:moveTo>
                  <a:lnTo>
                    <a:pt x="5587" y="2146"/>
                  </a:lnTo>
                  <a:lnTo>
                    <a:pt x="0" y="6375"/>
                  </a:lnTo>
                  <a:lnTo>
                    <a:pt x="9448" y="1905"/>
                  </a:lnTo>
                  <a:lnTo>
                    <a:pt x="9347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5"/>
            <p:cNvSpPr/>
            <p:nvPr/>
          </p:nvSpPr>
          <p:spPr>
            <a:xfrm>
              <a:off x="5425723" y="3955946"/>
              <a:ext cx="4937" cy="2572"/>
            </a:xfrm>
            <a:custGeom>
              <a:avLst/>
              <a:gdLst/>
              <a:ahLst/>
              <a:cxnLst/>
              <a:rect l="l" t="t" r="r" b="b"/>
              <a:pathLst>
                <a:path w="4445" h="2539">
                  <a:moveTo>
                    <a:pt x="1828" y="0"/>
                  </a:moveTo>
                  <a:lnTo>
                    <a:pt x="0" y="2082"/>
                  </a:lnTo>
                  <a:lnTo>
                    <a:pt x="3886" y="1841"/>
                  </a:lnTo>
                  <a:lnTo>
                    <a:pt x="1828" y="0"/>
                  </a:lnTo>
                  <a:close/>
                </a:path>
              </a:pathLst>
            </a:custGeom>
            <a:solidFill>
              <a:srgbClr val="BD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6"/>
            <p:cNvSpPr/>
            <p:nvPr/>
          </p:nvSpPr>
          <p:spPr>
            <a:xfrm>
              <a:off x="5059065" y="6445179"/>
              <a:ext cx="181238" cy="165250"/>
            </a:xfrm>
            <a:custGeom>
              <a:avLst/>
              <a:gdLst/>
              <a:ahLst/>
              <a:cxnLst/>
              <a:rect l="l" t="t" r="r" b="b"/>
              <a:pathLst>
                <a:path w="163194" h="163195">
                  <a:moveTo>
                    <a:pt x="78868" y="0"/>
                  </a:moveTo>
                  <a:lnTo>
                    <a:pt x="38949" y="11972"/>
                  </a:lnTo>
                  <a:lnTo>
                    <a:pt x="10704" y="41547"/>
                  </a:lnTo>
                  <a:lnTo>
                    <a:pt x="0" y="83261"/>
                  </a:lnTo>
                  <a:lnTo>
                    <a:pt x="1595" y="97610"/>
                  </a:lnTo>
                  <a:lnTo>
                    <a:pt x="19853" y="134601"/>
                  </a:lnTo>
                  <a:lnTo>
                    <a:pt x="53858" y="157876"/>
                  </a:lnTo>
                  <a:lnTo>
                    <a:pt x="82444" y="162831"/>
                  </a:lnTo>
                  <a:lnTo>
                    <a:pt x="96925" y="161364"/>
                  </a:lnTo>
                  <a:lnTo>
                    <a:pt x="134294" y="143343"/>
                  </a:lnTo>
                  <a:lnTo>
                    <a:pt x="157837" y="109611"/>
                  </a:lnTo>
                  <a:lnTo>
                    <a:pt x="162856" y="81393"/>
                  </a:lnTo>
                  <a:lnTo>
                    <a:pt x="162798" y="78280"/>
                  </a:lnTo>
                  <a:lnTo>
                    <a:pt x="150630" y="38625"/>
                  </a:lnTo>
                  <a:lnTo>
                    <a:pt x="120903" y="10602"/>
                  </a:lnTo>
                  <a:lnTo>
                    <a:pt x="78868" y="0"/>
                  </a:lnTo>
                  <a:close/>
                </a:path>
              </a:pathLst>
            </a:custGeom>
            <a:solidFill>
              <a:srgbClr val="FFC5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7"/>
            <p:cNvSpPr/>
            <p:nvPr/>
          </p:nvSpPr>
          <p:spPr>
            <a:xfrm>
              <a:off x="5109437" y="6503919"/>
              <a:ext cx="86740" cy="79732"/>
            </a:xfrm>
            <a:custGeom>
              <a:avLst/>
              <a:gdLst/>
              <a:ahLst/>
              <a:cxnLst/>
              <a:rect l="l" t="t" r="r" b="b"/>
              <a:pathLst>
                <a:path w="78105" h="78740">
                  <a:moveTo>
                    <a:pt x="55716" y="74561"/>
                  </a:moveTo>
                  <a:lnTo>
                    <a:pt x="36485" y="74561"/>
                  </a:lnTo>
                  <a:lnTo>
                    <a:pt x="38581" y="78257"/>
                  </a:lnTo>
                  <a:lnTo>
                    <a:pt x="38962" y="78257"/>
                  </a:lnTo>
                  <a:lnTo>
                    <a:pt x="40955" y="74599"/>
                  </a:lnTo>
                  <a:lnTo>
                    <a:pt x="55704" y="74599"/>
                  </a:lnTo>
                  <a:close/>
                </a:path>
                <a:path w="78105" h="78740">
                  <a:moveTo>
                    <a:pt x="55704" y="74599"/>
                  </a:moveTo>
                  <a:lnTo>
                    <a:pt x="40955" y="74599"/>
                  </a:lnTo>
                  <a:lnTo>
                    <a:pt x="54786" y="77584"/>
                  </a:lnTo>
                  <a:lnTo>
                    <a:pt x="55704" y="74599"/>
                  </a:lnTo>
                  <a:close/>
                </a:path>
                <a:path w="78105" h="78740">
                  <a:moveTo>
                    <a:pt x="77901" y="44716"/>
                  </a:moveTo>
                  <a:lnTo>
                    <a:pt x="33412" y="44716"/>
                  </a:lnTo>
                  <a:lnTo>
                    <a:pt x="33272" y="64681"/>
                  </a:lnTo>
                  <a:lnTo>
                    <a:pt x="21016" y="71869"/>
                  </a:lnTo>
                  <a:lnTo>
                    <a:pt x="22680" y="77355"/>
                  </a:lnTo>
                  <a:lnTo>
                    <a:pt x="36485" y="74561"/>
                  </a:lnTo>
                  <a:lnTo>
                    <a:pt x="55716" y="74561"/>
                  </a:lnTo>
                  <a:lnTo>
                    <a:pt x="56462" y="72135"/>
                  </a:lnTo>
                  <a:lnTo>
                    <a:pt x="44384" y="64757"/>
                  </a:lnTo>
                  <a:lnTo>
                    <a:pt x="44511" y="44805"/>
                  </a:lnTo>
                  <a:lnTo>
                    <a:pt x="77906" y="44805"/>
                  </a:lnTo>
                  <a:close/>
                </a:path>
                <a:path w="78105" h="78740">
                  <a:moveTo>
                    <a:pt x="77906" y="44805"/>
                  </a:moveTo>
                  <a:lnTo>
                    <a:pt x="44511" y="44805"/>
                  </a:lnTo>
                  <a:lnTo>
                    <a:pt x="76960" y="50431"/>
                  </a:lnTo>
                  <a:lnTo>
                    <a:pt x="77671" y="48806"/>
                  </a:lnTo>
                  <a:lnTo>
                    <a:pt x="78001" y="47155"/>
                  </a:lnTo>
                  <a:lnTo>
                    <a:pt x="77906" y="44805"/>
                  </a:lnTo>
                  <a:close/>
                </a:path>
                <a:path w="78105" h="78740">
                  <a:moveTo>
                    <a:pt x="39431" y="0"/>
                  </a:moveTo>
                  <a:lnTo>
                    <a:pt x="35355" y="3492"/>
                  </a:lnTo>
                  <a:lnTo>
                    <a:pt x="33297" y="8254"/>
                  </a:lnTo>
                  <a:lnTo>
                    <a:pt x="33132" y="29222"/>
                  </a:lnTo>
                  <a:lnTo>
                    <a:pt x="1814" y="40589"/>
                  </a:lnTo>
                  <a:lnTo>
                    <a:pt x="150" y="42379"/>
                  </a:lnTo>
                  <a:lnTo>
                    <a:pt x="0" y="47155"/>
                  </a:lnTo>
                  <a:lnTo>
                    <a:pt x="201" y="48247"/>
                  </a:lnTo>
                  <a:lnTo>
                    <a:pt x="900" y="49898"/>
                  </a:lnTo>
                  <a:lnTo>
                    <a:pt x="33412" y="44716"/>
                  </a:lnTo>
                  <a:lnTo>
                    <a:pt x="77901" y="44716"/>
                  </a:lnTo>
                  <a:lnTo>
                    <a:pt x="77798" y="42925"/>
                  </a:lnTo>
                  <a:lnTo>
                    <a:pt x="76173" y="41109"/>
                  </a:lnTo>
                  <a:lnTo>
                    <a:pt x="73112" y="39916"/>
                  </a:lnTo>
                  <a:lnTo>
                    <a:pt x="52275" y="32050"/>
                  </a:lnTo>
                  <a:lnTo>
                    <a:pt x="45121" y="14287"/>
                  </a:lnTo>
                  <a:lnTo>
                    <a:pt x="45136" y="8254"/>
                  </a:lnTo>
                  <a:lnTo>
                    <a:pt x="43241" y="3555"/>
                  </a:lnTo>
                  <a:lnTo>
                    <a:pt x="394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8"/>
            <p:cNvSpPr txBox="1"/>
            <p:nvPr/>
          </p:nvSpPr>
          <p:spPr>
            <a:xfrm>
              <a:off x="3171322" y="2449394"/>
              <a:ext cx="525380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ALBENGA    </a:t>
              </a:r>
              <a:r>
                <a:rPr sz="450" spc="-45" dirty="0">
                  <a:solidFill>
                    <a:srgbClr val="010202"/>
                  </a:solidFill>
                  <a:latin typeface="Arial Narrow"/>
                  <a:cs typeface="Arial Narrow"/>
                </a:rPr>
                <a:t> </a:t>
              </a:r>
              <a:r>
                <a:rPr sz="525" i="1" spc="-37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M</a:t>
              </a:r>
              <a:r>
                <a:rPr sz="525" i="1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25" i="1" spc="15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25" i="1" spc="-30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525" i="1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525" i="1" spc="-37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25" i="1" spc="-15" baseline="-15873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525" baseline="-15873">
                <a:latin typeface="Arial Narrow"/>
                <a:cs typeface="Arial Narrow"/>
              </a:endParaRPr>
            </a:p>
          </p:txBody>
        </p:sp>
        <p:sp>
          <p:nvSpPr>
            <p:cNvPr id="226" name="object 29"/>
            <p:cNvSpPr txBox="1"/>
            <p:nvPr/>
          </p:nvSpPr>
          <p:spPr>
            <a:xfrm>
              <a:off x="3377516" y="2613060"/>
              <a:ext cx="432292" cy="5386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L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g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u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350" i="1" spc="3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endParaRPr sz="350">
                <a:latin typeface="Arial Narrow"/>
                <a:cs typeface="Arial Narrow"/>
              </a:endParaRPr>
            </a:p>
          </p:txBody>
        </p:sp>
        <p:sp>
          <p:nvSpPr>
            <p:cNvPr id="227" name="object 30"/>
            <p:cNvSpPr txBox="1"/>
            <p:nvPr/>
          </p:nvSpPr>
          <p:spPr>
            <a:xfrm>
              <a:off x="4507850" y="4169303"/>
              <a:ext cx="773614" cy="31547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1270" algn="ctr">
                <a:lnSpc>
                  <a:spcPct val="100000"/>
                </a:lnSpc>
              </a:pPr>
              <a:r>
                <a:rPr sz="550" i="1" spc="-45" dirty="0">
                  <a:solidFill>
                    <a:srgbClr val="626469"/>
                  </a:solidFill>
                  <a:latin typeface="Arial Narrow"/>
                  <a:cs typeface="Arial Narrow"/>
                </a:rPr>
                <a:t>M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550" i="1" spc="-4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550">
                <a:latin typeface="Arial Narrow"/>
                <a:cs typeface="Arial Narrow"/>
              </a:endParaRPr>
            </a:p>
            <a:p>
              <a:pPr>
                <a:lnSpc>
                  <a:spcPct val="100000"/>
                </a:lnSpc>
              </a:pPr>
              <a:endParaRPr sz="5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47"/>
                </a:spcBef>
              </a:pPr>
              <a:endParaRPr sz="450">
                <a:latin typeface="Times New Roman"/>
                <a:cs typeface="Times New Roman"/>
              </a:endParaRPr>
            </a:p>
            <a:p>
              <a:pPr algn="ctr">
                <a:lnSpc>
                  <a:spcPct val="100000"/>
                </a:lnSpc>
              </a:pPr>
              <a:r>
                <a:rPr sz="550" i="1" spc="-35" dirty="0">
                  <a:solidFill>
                    <a:srgbClr val="626469"/>
                  </a:solidFill>
                  <a:latin typeface="Arial Narrow"/>
                  <a:cs typeface="Arial Narrow"/>
                </a:rPr>
                <a:t>T    </a:t>
              </a:r>
              <a:r>
                <a:rPr sz="55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550" i="1" spc="4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endParaRPr sz="550">
                <a:latin typeface="Arial Narrow"/>
                <a:cs typeface="Arial Narrow"/>
              </a:endParaRPr>
            </a:p>
          </p:txBody>
        </p:sp>
        <p:sp>
          <p:nvSpPr>
            <p:cNvPr id="228" name="object 31"/>
            <p:cNvSpPr txBox="1"/>
            <p:nvPr/>
          </p:nvSpPr>
          <p:spPr>
            <a:xfrm>
              <a:off x="6048827" y="2924942"/>
              <a:ext cx="1011269" cy="31547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13970" algn="ctr">
                <a:lnSpc>
                  <a:spcPct val="100000"/>
                </a:lnSpc>
              </a:pPr>
              <a:r>
                <a:rPr sz="550" i="1" spc="-45" dirty="0">
                  <a:solidFill>
                    <a:srgbClr val="626469"/>
                  </a:solidFill>
                  <a:latin typeface="Arial Narrow"/>
                  <a:cs typeface="Arial Narrow"/>
                </a:rPr>
                <a:t>M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550" i="1" spc="-4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550">
                <a:latin typeface="Arial Narrow"/>
                <a:cs typeface="Arial Narrow"/>
              </a:endParaRPr>
            </a:p>
            <a:p>
              <a:pPr>
                <a:lnSpc>
                  <a:spcPct val="100000"/>
                </a:lnSpc>
              </a:pPr>
              <a:endParaRPr sz="5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47"/>
                </a:spcBef>
              </a:pPr>
              <a:endParaRPr sz="450">
                <a:latin typeface="Times New Roman"/>
                <a:cs typeface="Times New Roman"/>
              </a:endParaRPr>
            </a:p>
            <a:p>
              <a:pPr algn="ctr">
                <a:lnSpc>
                  <a:spcPct val="100000"/>
                </a:lnSpc>
              </a:pPr>
              <a:r>
                <a:rPr sz="550" i="1" spc="-35" dirty="0">
                  <a:solidFill>
                    <a:srgbClr val="626469"/>
                  </a:solidFill>
                  <a:latin typeface="Arial Narrow"/>
                  <a:cs typeface="Arial Narrow"/>
                </a:rPr>
                <a:t>A    </a:t>
              </a:r>
              <a:r>
                <a:rPr sz="550" i="1" spc="4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d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t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c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 </a:t>
              </a:r>
              <a:r>
                <a:rPr sz="5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endParaRPr sz="550">
                <a:latin typeface="Arial Narrow"/>
                <a:cs typeface="Arial Narrow"/>
              </a:endParaRPr>
            </a:p>
          </p:txBody>
        </p:sp>
        <p:sp>
          <p:nvSpPr>
            <p:cNvPr id="229" name="object 32"/>
            <p:cNvSpPr txBox="1"/>
            <p:nvPr/>
          </p:nvSpPr>
          <p:spPr>
            <a:xfrm>
              <a:off x="7036933" y="4429404"/>
              <a:ext cx="318755" cy="8463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50" i="1" spc="-40" dirty="0">
                  <a:solidFill>
                    <a:srgbClr val="626469"/>
                  </a:solidFill>
                  <a:latin typeface="Arial Narrow"/>
                  <a:cs typeface="Arial Narrow"/>
                </a:rPr>
                <a:t>M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550" i="1" spc="-4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550">
                <a:latin typeface="Arial Narrow"/>
                <a:cs typeface="Arial Narrow"/>
              </a:endParaRPr>
            </a:p>
          </p:txBody>
        </p:sp>
        <p:sp>
          <p:nvSpPr>
            <p:cNvPr id="230" name="object 33"/>
            <p:cNvSpPr txBox="1"/>
            <p:nvPr/>
          </p:nvSpPr>
          <p:spPr>
            <a:xfrm>
              <a:off x="6933389" y="4892379"/>
              <a:ext cx="533137" cy="8463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I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5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55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55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endParaRPr sz="550">
                <a:latin typeface="Arial Narrow"/>
                <a:cs typeface="Arial Narrow"/>
              </a:endParaRPr>
            </a:p>
          </p:txBody>
        </p:sp>
        <p:sp>
          <p:nvSpPr>
            <p:cNvPr id="231" name="object 34"/>
            <p:cNvSpPr txBox="1"/>
            <p:nvPr/>
          </p:nvSpPr>
          <p:spPr>
            <a:xfrm>
              <a:off x="3584973" y="5141619"/>
              <a:ext cx="344847" cy="9233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600" i="1" spc="-45" dirty="0">
                  <a:solidFill>
                    <a:srgbClr val="626469"/>
                  </a:solidFill>
                  <a:latin typeface="Arial Narrow"/>
                  <a:cs typeface="Arial Narrow"/>
                </a:rPr>
                <a:t>M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600" i="1" spc="-4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600">
                <a:latin typeface="Arial Narrow"/>
                <a:cs typeface="Arial Narrow"/>
              </a:endParaRPr>
            </a:p>
          </p:txBody>
        </p:sp>
        <p:sp>
          <p:nvSpPr>
            <p:cNvPr id="232" name="object 35"/>
            <p:cNvSpPr txBox="1"/>
            <p:nvPr/>
          </p:nvSpPr>
          <p:spPr>
            <a:xfrm>
              <a:off x="3009229" y="5373080"/>
              <a:ext cx="830735" cy="9233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600" i="1" spc="-45" dirty="0">
                  <a:solidFill>
                    <a:srgbClr val="626469"/>
                  </a:solidFill>
                  <a:latin typeface="Arial Narrow"/>
                  <a:cs typeface="Arial Narrow"/>
                </a:rPr>
                <a:t>M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d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t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600">
                <a:latin typeface="Arial Narrow"/>
                <a:cs typeface="Arial Narrow"/>
              </a:endParaRPr>
            </a:p>
          </p:txBody>
        </p:sp>
        <p:sp>
          <p:nvSpPr>
            <p:cNvPr id="233" name="object 36"/>
            <p:cNvSpPr txBox="1"/>
            <p:nvPr/>
          </p:nvSpPr>
          <p:spPr>
            <a:xfrm>
              <a:off x="3910020" y="5373080"/>
              <a:ext cx="641034" cy="9233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tabLst>
                  <a:tab pos="532765" algn="l"/>
                </a:tabLst>
              </a:pPr>
              <a:r>
                <a:rPr sz="6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6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6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	</a:t>
              </a:r>
              <a:r>
                <a:rPr sz="6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endParaRPr sz="600">
                <a:latin typeface="Arial Narrow"/>
                <a:cs typeface="Arial Narrow"/>
              </a:endParaRPr>
            </a:p>
          </p:txBody>
        </p:sp>
        <p:sp>
          <p:nvSpPr>
            <p:cNvPr id="234" name="object 37"/>
            <p:cNvSpPr txBox="1"/>
            <p:nvPr/>
          </p:nvSpPr>
          <p:spPr>
            <a:xfrm>
              <a:off x="2940803" y="4177687"/>
              <a:ext cx="212973" cy="5386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M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35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endParaRPr sz="350">
                <a:latin typeface="Arial Narrow"/>
                <a:cs typeface="Arial Narrow"/>
              </a:endParaRPr>
            </a:p>
          </p:txBody>
        </p:sp>
        <p:sp>
          <p:nvSpPr>
            <p:cNvPr id="235" name="object 38"/>
            <p:cNvSpPr txBox="1"/>
            <p:nvPr/>
          </p:nvSpPr>
          <p:spPr>
            <a:xfrm>
              <a:off x="2986890" y="4316592"/>
              <a:ext cx="119179" cy="5386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d     </a:t>
              </a:r>
              <a:r>
                <a:rPr sz="350" i="1" spc="-4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endParaRPr sz="350">
                <a:latin typeface="Arial Narrow"/>
                <a:cs typeface="Arial Narrow"/>
              </a:endParaRPr>
            </a:p>
          </p:txBody>
        </p:sp>
        <p:sp>
          <p:nvSpPr>
            <p:cNvPr id="236" name="object 39"/>
            <p:cNvSpPr txBox="1"/>
            <p:nvPr/>
          </p:nvSpPr>
          <p:spPr>
            <a:xfrm>
              <a:off x="2781958" y="4455496"/>
              <a:ext cx="607185" cy="5386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S    </a:t>
              </a:r>
              <a:r>
                <a:rPr sz="35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d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g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5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35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 </a:t>
              </a:r>
              <a:r>
                <a:rPr sz="35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5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50">
                <a:latin typeface="Arial Narrow"/>
                <a:cs typeface="Arial Narrow"/>
              </a:endParaRPr>
            </a:p>
          </p:txBody>
        </p:sp>
        <p:sp>
          <p:nvSpPr>
            <p:cNvPr id="237" name="object 40"/>
            <p:cNvSpPr txBox="1"/>
            <p:nvPr/>
          </p:nvSpPr>
          <p:spPr>
            <a:xfrm>
              <a:off x="5316418" y="941994"/>
              <a:ext cx="461912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U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S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T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38" name="object 41"/>
            <p:cNvSpPr txBox="1"/>
            <p:nvPr/>
          </p:nvSpPr>
          <p:spPr>
            <a:xfrm>
              <a:off x="2983853" y="1067583"/>
              <a:ext cx="526084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S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V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Z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Z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-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39" name="object 42"/>
            <p:cNvSpPr txBox="1"/>
            <p:nvPr/>
          </p:nvSpPr>
          <p:spPr>
            <a:xfrm>
              <a:off x="2738531" y="2435484"/>
              <a:ext cx="253875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N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C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2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40" name="object 43"/>
            <p:cNvSpPr txBox="1"/>
            <p:nvPr/>
          </p:nvSpPr>
          <p:spPr>
            <a:xfrm>
              <a:off x="5449806" y="1328517"/>
              <a:ext cx="533137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S   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L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2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V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41" name="object 44"/>
            <p:cNvSpPr txBox="1"/>
            <p:nvPr/>
          </p:nvSpPr>
          <p:spPr>
            <a:xfrm>
              <a:off x="6036368" y="1564626"/>
              <a:ext cx="468963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C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2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Z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3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42" name="object 45"/>
            <p:cNvSpPr txBox="1"/>
            <p:nvPr/>
          </p:nvSpPr>
          <p:spPr>
            <a:xfrm>
              <a:off x="6823667" y="2044273"/>
              <a:ext cx="459090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B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2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S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3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-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43" name="object 46"/>
            <p:cNvSpPr txBox="1"/>
            <p:nvPr/>
          </p:nvSpPr>
          <p:spPr>
            <a:xfrm>
              <a:off x="6712076" y="2275764"/>
              <a:ext cx="679821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E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Z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-25" dirty="0">
                  <a:solidFill>
                    <a:srgbClr val="626469"/>
                  </a:solidFill>
                  <a:latin typeface="Arial Narrow"/>
                  <a:cs typeface="Arial Narrow"/>
                </a:rPr>
                <a:t> G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2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V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2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44" name="object 47"/>
            <p:cNvSpPr txBox="1"/>
            <p:nvPr/>
          </p:nvSpPr>
          <p:spPr>
            <a:xfrm>
              <a:off x="3486270" y="3317655"/>
              <a:ext cx="319459" cy="3077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C     O    </a:t>
              </a:r>
              <a:r>
                <a:rPr sz="200" i="1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2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2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S</a:t>
              </a:r>
              <a:r>
                <a:rPr sz="2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2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00" i="1" spc="-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2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2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C</a:t>
              </a:r>
              <a:r>
                <a:rPr sz="2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2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 A</a:t>
              </a:r>
              <a:endParaRPr sz="200">
                <a:latin typeface="Arial Narrow"/>
                <a:cs typeface="Arial Narrow"/>
              </a:endParaRPr>
            </a:p>
          </p:txBody>
        </p:sp>
        <p:sp>
          <p:nvSpPr>
            <p:cNvPr id="245" name="object 48"/>
            <p:cNvSpPr txBox="1"/>
            <p:nvPr/>
          </p:nvSpPr>
          <p:spPr>
            <a:xfrm>
              <a:off x="3303817" y="6253523"/>
              <a:ext cx="452037" cy="461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" i="1" spc="-15" dirty="0">
                  <a:solidFill>
                    <a:srgbClr val="626469"/>
                  </a:solidFill>
                  <a:latin typeface="Arial Narrow"/>
                  <a:cs typeface="Arial Narrow"/>
                </a:rPr>
                <a:t>T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U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 </a:t>
              </a:r>
              <a:r>
                <a:rPr sz="300" i="1" spc="-3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S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 I</a:t>
              </a:r>
              <a:r>
                <a:rPr sz="300" i="1" dirty="0">
                  <a:solidFill>
                    <a:srgbClr val="626469"/>
                  </a:solidFill>
                  <a:latin typeface="Arial Narrow"/>
                  <a:cs typeface="Arial Narrow"/>
                </a:rPr>
                <a:t>    </a:t>
              </a:r>
              <a:r>
                <a:rPr sz="300" i="1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300" i="1" spc="-20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300">
                <a:latin typeface="Arial Narrow"/>
                <a:cs typeface="Arial Narrow"/>
              </a:endParaRPr>
            </a:p>
          </p:txBody>
        </p:sp>
        <p:sp>
          <p:nvSpPr>
            <p:cNvPr id="246" name="object 49"/>
            <p:cNvSpPr txBox="1"/>
            <p:nvPr/>
          </p:nvSpPr>
          <p:spPr>
            <a:xfrm>
              <a:off x="5516794" y="1585187"/>
              <a:ext cx="95203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15" dirty="0">
                  <a:solidFill>
                    <a:srgbClr val="626469"/>
                  </a:solidFill>
                  <a:latin typeface="Arial Narrow"/>
                  <a:cs typeface="Arial Narrow"/>
                </a:rPr>
                <a:t>K</a:t>
              </a:r>
              <a:r>
                <a:rPr sz="250" spc="25" dirty="0">
                  <a:solidFill>
                    <a:srgbClr val="626469"/>
                  </a:solidFill>
                  <a:latin typeface="Arial Narrow"/>
                  <a:cs typeface="Arial Narrow"/>
                </a:rPr>
                <a:t>i</a:t>
              </a:r>
              <a:r>
                <a:rPr sz="250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250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v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47" name="object 50"/>
            <p:cNvSpPr txBox="1"/>
            <p:nvPr/>
          </p:nvSpPr>
          <p:spPr>
            <a:xfrm rot="17580000">
              <a:off x="4527415" y="916691"/>
              <a:ext cx="113495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sz="250" spc="20" dirty="0">
                  <a:solidFill>
                    <a:srgbClr val="626469"/>
                  </a:solidFill>
                  <a:latin typeface="Arial Narrow"/>
                  <a:cs typeface="Arial Narrow"/>
                </a:rPr>
                <a:t>B</a:t>
              </a:r>
              <a:r>
                <a:rPr sz="250" spc="25" dirty="0">
                  <a:solidFill>
                    <a:srgbClr val="626469"/>
                  </a:solidFill>
                  <a:latin typeface="Arial Narrow"/>
                  <a:cs typeface="Arial Narrow"/>
                </a:rPr>
                <a:t>e</a:t>
              </a:r>
              <a:r>
                <a:rPr sz="250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r</a:t>
              </a:r>
              <a:r>
                <a:rPr sz="250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li</a:t>
              </a:r>
              <a:r>
                <a:rPr sz="250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250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50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o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48" name="object 51"/>
            <p:cNvSpPr txBox="1"/>
            <p:nvPr/>
          </p:nvSpPr>
          <p:spPr>
            <a:xfrm rot="21360000">
              <a:off x="2595171" y="1848081"/>
              <a:ext cx="141648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290"/>
                </a:lnSpc>
              </a:pPr>
              <a:r>
                <a:rPr sz="250" spc="10" dirty="0">
                  <a:solidFill>
                    <a:srgbClr val="626469"/>
                  </a:solidFill>
                  <a:latin typeface="Arial Narrow"/>
                  <a:cs typeface="Arial Narrow"/>
                </a:rPr>
                <a:t>Lisbo</a:t>
              </a:r>
              <a:r>
                <a:rPr sz="250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n</a:t>
              </a:r>
              <a:r>
                <a:rPr sz="25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50" spc="-10" dirty="0">
                  <a:solidFill>
                    <a:srgbClr val="626469"/>
                  </a:solidFill>
                  <a:latin typeface="Arial Narrow"/>
                  <a:cs typeface="Arial Narrow"/>
                </a:rPr>
                <a:t> </a:t>
              </a:r>
              <a:r>
                <a:rPr sz="250" spc="5" dirty="0">
                  <a:solidFill>
                    <a:srgbClr val="626469"/>
                  </a:solidFill>
                  <a:latin typeface="Arial Narrow"/>
                  <a:cs typeface="Arial Narrow"/>
                </a:rPr>
                <a:t>a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49" name="object 52"/>
            <p:cNvSpPr txBox="1"/>
            <p:nvPr/>
          </p:nvSpPr>
          <p:spPr>
            <a:xfrm>
              <a:off x="2898725" y="1471975"/>
              <a:ext cx="205216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AOSTA</a:t>
              </a:r>
              <a:endParaRPr sz="450">
                <a:latin typeface="Arial Narrow"/>
                <a:cs typeface="Arial Narrow"/>
              </a:endParaRPr>
            </a:p>
            <a:p>
              <a:pPr marL="3175" algn="ctr">
                <a:lnSpc>
                  <a:spcPct val="100000"/>
                </a:lnSpc>
                <a:spcBef>
                  <a:spcPts val="114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AOT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0" name="object 53"/>
            <p:cNvSpPr txBox="1"/>
            <p:nvPr/>
          </p:nvSpPr>
          <p:spPr>
            <a:xfrm>
              <a:off x="4428167" y="2727988"/>
              <a:ext cx="83919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20" dirty="0">
                  <a:solidFill>
                    <a:srgbClr val="010202"/>
                  </a:solidFill>
                  <a:latin typeface="Arial Narrow"/>
                  <a:cs typeface="Arial Narrow"/>
                </a:rPr>
                <a:t>S</a:t>
              </a: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AY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1" name="object 54"/>
            <p:cNvSpPr txBox="1"/>
            <p:nvPr/>
          </p:nvSpPr>
          <p:spPr>
            <a:xfrm>
              <a:off x="3837249" y="4348338"/>
              <a:ext cx="82509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TTB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2" name="object 55"/>
            <p:cNvSpPr txBox="1"/>
            <p:nvPr/>
          </p:nvSpPr>
          <p:spPr>
            <a:xfrm>
              <a:off x="3240291" y="2360180"/>
              <a:ext cx="79689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ALL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3" name="object 56"/>
            <p:cNvSpPr txBox="1"/>
            <p:nvPr/>
          </p:nvSpPr>
          <p:spPr>
            <a:xfrm>
              <a:off x="4355140" y="2977809"/>
              <a:ext cx="90267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GRS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4" name="object 57"/>
            <p:cNvSpPr txBox="1"/>
            <p:nvPr/>
          </p:nvSpPr>
          <p:spPr>
            <a:xfrm>
              <a:off x="6056865" y="3450019"/>
              <a:ext cx="231307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FOGGIA</a:t>
              </a:r>
              <a:endParaRPr sz="450">
                <a:latin typeface="Arial Narrow"/>
                <a:cs typeface="Arial Narrow"/>
              </a:endParaRPr>
            </a:p>
            <a:p>
              <a:pPr marL="55244" algn="ctr">
                <a:lnSpc>
                  <a:spcPct val="100000"/>
                </a:lnSpc>
                <a:spcBef>
                  <a:spcPts val="19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FOG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5" name="object 58"/>
            <p:cNvSpPr txBox="1"/>
            <p:nvPr/>
          </p:nvSpPr>
          <p:spPr>
            <a:xfrm>
              <a:off x="5212652" y="1492890"/>
              <a:ext cx="86035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TRS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6" name="object 59"/>
            <p:cNvSpPr txBox="1"/>
            <p:nvPr/>
          </p:nvSpPr>
          <p:spPr>
            <a:xfrm>
              <a:off x="3456160" y="1608299"/>
              <a:ext cx="90267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MPX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7" name="object 60"/>
            <p:cNvSpPr txBox="1"/>
            <p:nvPr/>
          </p:nvSpPr>
          <p:spPr>
            <a:xfrm>
              <a:off x="3002876" y="1733834"/>
              <a:ext cx="230603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TORINO</a:t>
              </a:r>
              <a:endParaRPr sz="450">
                <a:latin typeface="Arial Narrow"/>
                <a:cs typeface="Arial Narrow"/>
              </a:endParaRPr>
            </a:p>
            <a:p>
              <a:pPr marL="57785">
                <a:lnSpc>
                  <a:spcPct val="100000"/>
                </a:lnSpc>
                <a:spcBef>
                  <a:spcPts val="13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TRN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8" name="object 61"/>
            <p:cNvSpPr txBox="1"/>
            <p:nvPr/>
          </p:nvSpPr>
          <p:spPr>
            <a:xfrm>
              <a:off x="3505868" y="2188371"/>
              <a:ext cx="92382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GOA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59" name="object 62"/>
            <p:cNvSpPr txBox="1"/>
            <p:nvPr/>
          </p:nvSpPr>
          <p:spPr>
            <a:xfrm>
              <a:off x="4915516" y="2355246"/>
              <a:ext cx="81099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RMI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0" name="object 63"/>
            <p:cNvSpPr txBox="1"/>
            <p:nvPr/>
          </p:nvSpPr>
          <p:spPr>
            <a:xfrm>
              <a:off x="4838900" y="3345738"/>
              <a:ext cx="244708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ROMA</a:t>
              </a:r>
              <a:endParaRPr sz="450">
                <a:latin typeface="Arial Narrow"/>
                <a:cs typeface="Arial Narrow"/>
              </a:endParaRPr>
            </a:p>
            <a:p>
              <a:pPr marL="18415">
                <a:lnSpc>
                  <a:spcPct val="100000"/>
                </a:lnSpc>
                <a:spcBef>
                  <a:spcPts val="16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FCO            </a:t>
              </a:r>
              <a:r>
                <a:rPr sz="250" spc="-25" dirty="0">
                  <a:solidFill>
                    <a:srgbClr val="010202"/>
                  </a:solidFill>
                  <a:latin typeface="Arial Narrow"/>
                  <a:cs typeface="Arial Narrow"/>
                </a:rPr>
                <a:t> </a:t>
              </a: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CIA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1" name="object 64"/>
            <p:cNvSpPr txBox="1"/>
            <p:nvPr/>
          </p:nvSpPr>
          <p:spPr>
            <a:xfrm>
              <a:off x="5195086" y="2471152"/>
              <a:ext cx="251054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ANCONA</a:t>
              </a:r>
              <a:endParaRPr sz="450">
                <a:latin typeface="Arial Narrow"/>
                <a:cs typeface="Arial Narrow"/>
              </a:endParaRPr>
            </a:p>
            <a:p>
              <a:pPr marL="35560">
                <a:lnSpc>
                  <a:spcPct val="100000"/>
                </a:lnSpc>
                <a:spcBef>
                  <a:spcPts val="16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AOI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2" name="object 65"/>
            <p:cNvSpPr txBox="1"/>
            <p:nvPr/>
          </p:nvSpPr>
          <p:spPr>
            <a:xfrm>
              <a:off x="6620404" y="3561765"/>
              <a:ext cx="150210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BARI</a:t>
              </a:r>
              <a:endParaRPr sz="450">
                <a:latin typeface="Arial Narrow"/>
                <a:cs typeface="Arial Narrow"/>
              </a:endParaRPr>
            </a:p>
            <a:p>
              <a:pPr marL="34925">
                <a:lnSpc>
                  <a:spcPct val="100000"/>
                </a:lnSpc>
                <a:spcBef>
                  <a:spcPts val="13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B</a:t>
              </a: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RI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3" name="object 66"/>
            <p:cNvSpPr txBox="1"/>
            <p:nvPr/>
          </p:nvSpPr>
          <p:spPr>
            <a:xfrm>
              <a:off x="6235466" y="4990857"/>
              <a:ext cx="286314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REGGIO CALABRIA</a:t>
              </a:r>
              <a:endParaRPr sz="450">
                <a:latin typeface="Arial Narrow"/>
                <a:cs typeface="Arial Narrow"/>
              </a:endParaRPr>
            </a:p>
            <a:p>
              <a:pPr marL="131445">
                <a:lnSpc>
                  <a:spcPct val="100000"/>
                </a:lnSpc>
                <a:spcBef>
                  <a:spcPts val="29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REG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4" name="object 67"/>
            <p:cNvSpPr txBox="1"/>
            <p:nvPr/>
          </p:nvSpPr>
          <p:spPr>
            <a:xfrm>
              <a:off x="6822996" y="4563837"/>
              <a:ext cx="288430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CROTONE</a:t>
              </a:r>
              <a:endParaRPr sz="450">
                <a:latin typeface="Arial Narrow"/>
                <a:cs typeface="Arial Narrow"/>
              </a:endParaRPr>
            </a:p>
            <a:p>
              <a:pPr marR="29209" algn="ctr">
                <a:lnSpc>
                  <a:spcPct val="100000"/>
                </a:lnSpc>
                <a:spcBef>
                  <a:spcPts val="150"/>
                </a:spcBef>
              </a:pP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C</a:t>
              </a:r>
              <a:r>
                <a:rPr sz="250" spc="-25" dirty="0">
                  <a:solidFill>
                    <a:srgbClr val="010202"/>
                  </a:solidFill>
                  <a:latin typeface="Arial Narrow"/>
                  <a:cs typeface="Arial Narrow"/>
                </a:rPr>
                <a:t>R</a:t>
              </a: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V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5" name="object 68"/>
            <p:cNvSpPr txBox="1"/>
            <p:nvPr/>
          </p:nvSpPr>
          <p:spPr>
            <a:xfrm>
              <a:off x="5196863" y="5090278"/>
              <a:ext cx="282788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PALERMO</a:t>
              </a:r>
              <a:endParaRPr sz="450">
                <a:latin typeface="Arial Narrow"/>
                <a:cs typeface="Arial Narrow"/>
              </a:endParaRPr>
            </a:p>
            <a:p>
              <a:pPr marR="24765" algn="ctr">
                <a:lnSpc>
                  <a:spcPct val="100000"/>
                </a:lnSpc>
                <a:spcBef>
                  <a:spcPts val="13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PMO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6" name="object 69"/>
            <p:cNvSpPr txBox="1"/>
            <p:nvPr/>
          </p:nvSpPr>
          <p:spPr>
            <a:xfrm>
              <a:off x="3191570" y="3914887"/>
              <a:ext cx="282788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ALGHERO</a:t>
              </a:r>
              <a:endParaRPr sz="450">
                <a:latin typeface="Arial Narrow"/>
                <a:cs typeface="Arial Narrow"/>
              </a:endParaRPr>
            </a:p>
            <a:p>
              <a:pPr marR="1270" algn="ctr">
                <a:lnSpc>
                  <a:spcPct val="100000"/>
                </a:lnSpc>
                <a:spcBef>
                  <a:spcPts val="17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AHO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7" name="object 70"/>
            <p:cNvSpPr txBox="1"/>
            <p:nvPr/>
          </p:nvSpPr>
          <p:spPr>
            <a:xfrm>
              <a:off x="4059193" y="2978923"/>
              <a:ext cx="86035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EBA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8" name="object 71"/>
            <p:cNvSpPr txBox="1"/>
            <p:nvPr/>
          </p:nvSpPr>
          <p:spPr>
            <a:xfrm>
              <a:off x="3720707" y="3792548"/>
              <a:ext cx="181944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OLBIA</a:t>
              </a:r>
              <a:endParaRPr sz="450">
                <a:latin typeface="Arial Narrow"/>
                <a:cs typeface="Arial Narrow"/>
              </a:endParaRPr>
            </a:p>
            <a:p>
              <a:pPr marL="48260">
                <a:lnSpc>
                  <a:spcPct val="100000"/>
                </a:lnSpc>
                <a:spcBef>
                  <a:spcPts val="15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OLB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69" name="object 72"/>
            <p:cNvSpPr txBox="1"/>
            <p:nvPr/>
          </p:nvSpPr>
          <p:spPr>
            <a:xfrm>
              <a:off x="3595826" y="4701854"/>
              <a:ext cx="90267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CAG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0" name="object 73"/>
            <p:cNvSpPr txBox="1"/>
            <p:nvPr/>
          </p:nvSpPr>
          <p:spPr>
            <a:xfrm>
              <a:off x="4718880" y="5743742"/>
              <a:ext cx="381518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PANTELLERIA</a:t>
              </a:r>
              <a:endParaRPr sz="450">
                <a:latin typeface="Arial Narrow"/>
                <a:cs typeface="Arial Narrow"/>
              </a:endParaRPr>
            </a:p>
            <a:p>
              <a:pPr marR="79375" algn="ctr">
                <a:lnSpc>
                  <a:spcPct val="100000"/>
                </a:lnSpc>
                <a:spcBef>
                  <a:spcPts val="16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P</a:t>
              </a: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NL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1" name="object 74"/>
            <p:cNvSpPr txBox="1"/>
            <p:nvPr/>
          </p:nvSpPr>
          <p:spPr>
            <a:xfrm>
              <a:off x="4978658" y="6369603"/>
              <a:ext cx="349783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LAMPEDUSA</a:t>
              </a:r>
              <a:endParaRPr sz="450">
                <a:latin typeface="Arial Narrow"/>
                <a:cs typeface="Arial Narrow"/>
              </a:endParaRPr>
            </a:p>
            <a:p>
              <a:pPr algn="ctr">
                <a:lnSpc>
                  <a:spcPct val="100000"/>
                </a:lnSpc>
                <a:spcBef>
                  <a:spcPts val="18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LMP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2" name="object 75"/>
            <p:cNvSpPr txBox="1"/>
            <p:nvPr/>
          </p:nvSpPr>
          <p:spPr>
            <a:xfrm>
              <a:off x="6043028" y="5383678"/>
              <a:ext cx="253875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CATANIA</a:t>
              </a:r>
              <a:endParaRPr sz="450">
                <a:latin typeface="Arial Narrow"/>
                <a:cs typeface="Arial Narrow"/>
              </a:endParaRPr>
            </a:p>
            <a:p>
              <a:pPr marL="75565">
                <a:lnSpc>
                  <a:spcPct val="100000"/>
                </a:lnSpc>
                <a:spcBef>
                  <a:spcPts val="215"/>
                </a:spcBef>
              </a:pP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C</a:t>
              </a:r>
              <a:r>
                <a:rPr sz="250" spc="-25" dirty="0">
                  <a:solidFill>
                    <a:srgbClr val="010202"/>
                  </a:solidFill>
                  <a:latin typeface="Arial Narrow"/>
                  <a:cs typeface="Arial Narrow"/>
                </a:rPr>
                <a:t>T</a:t>
              </a: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3" name="object 76"/>
            <p:cNvSpPr txBox="1"/>
            <p:nvPr/>
          </p:nvSpPr>
          <p:spPr>
            <a:xfrm>
              <a:off x="5942643" y="3943226"/>
              <a:ext cx="90267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QSR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4" name="object 77"/>
            <p:cNvSpPr txBox="1"/>
            <p:nvPr/>
          </p:nvSpPr>
          <p:spPr>
            <a:xfrm>
              <a:off x="6943310" y="3920755"/>
              <a:ext cx="83214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25" dirty="0">
                  <a:solidFill>
                    <a:srgbClr val="010202"/>
                  </a:solidFill>
                  <a:latin typeface="Arial Narrow"/>
                  <a:cs typeface="Arial Narrow"/>
                </a:rPr>
                <a:t>T</a:t>
              </a: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AR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5" name="object 78"/>
            <p:cNvSpPr txBox="1"/>
            <p:nvPr/>
          </p:nvSpPr>
          <p:spPr>
            <a:xfrm>
              <a:off x="4925090" y="5222858"/>
              <a:ext cx="253875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TRAPANI</a:t>
              </a:r>
              <a:endParaRPr sz="450">
                <a:latin typeface="Arial Narrow"/>
                <a:cs typeface="Arial Narrow"/>
              </a:endParaRPr>
            </a:p>
            <a:p>
              <a:pPr marL="43180" algn="ctr">
                <a:lnSpc>
                  <a:spcPct val="100000"/>
                </a:lnSpc>
                <a:spcBef>
                  <a:spcPts val="10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TPS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6" name="object 79"/>
            <p:cNvSpPr txBox="1"/>
            <p:nvPr/>
          </p:nvSpPr>
          <p:spPr>
            <a:xfrm>
              <a:off x="5838025" y="5609716"/>
              <a:ext cx="239771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COMISO</a:t>
              </a:r>
              <a:endParaRPr sz="450">
                <a:latin typeface="Arial Narrow"/>
                <a:cs typeface="Arial Narrow"/>
              </a:endParaRPr>
            </a:p>
            <a:p>
              <a:pPr marL="29209" algn="ctr">
                <a:lnSpc>
                  <a:spcPct val="100000"/>
                </a:lnSpc>
                <a:spcBef>
                  <a:spcPts val="11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CIY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7" name="object 80"/>
            <p:cNvSpPr txBox="1"/>
            <p:nvPr/>
          </p:nvSpPr>
          <p:spPr>
            <a:xfrm>
              <a:off x="6277165" y="4609496"/>
              <a:ext cx="344141" cy="15132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88265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LAMEZIA TERME</a:t>
              </a:r>
              <a:endParaRPr sz="450">
                <a:latin typeface="Arial Narrow"/>
                <a:cs typeface="Arial Narrow"/>
              </a:endParaRPr>
            </a:p>
            <a:p>
              <a:pPr marR="5080" algn="r">
                <a:lnSpc>
                  <a:spcPts val="11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S</a:t>
              </a: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UF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8" name="object 81"/>
            <p:cNvSpPr txBox="1"/>
            <p:nvPr/>
          </p:nvSpPr>
          <p:spPr>
            <a:xfrm>
              <a:off x="7085185" y="3755166"/>
              <a:ext cx="253875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BRINDISI</a:t>
              </a:r>
              <a:endParaRPr sz="450">
                <a:latin typeface="Arial Narrow"/>
                <a:cs typeface="Arial Narrow"/>
              </a:endParaRPr>
            </a:p>
            <a:p>
              <a:pPr marL="68580">
                <a:lnSpc>
                  <a:spcPct val="100000"/>
                </a:lnSpc>
                <a:spcBef>
                  <a:spcPts val="15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B</a:t>
              </a: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DS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79" name="object 82"/>
            <p:cNvSpPr txBox="1"/>
            <p:nvPr/>
          </p:nvSpPr>
          <p:spPr>
            <a:xfrm>
              <a:off x="5518207" y="2997998"/>
              <a:ext cx="277146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PESCARA</a:t>
              </a:r>
              <a:endParaRPr sz="450">
                <a:latin typeface="Arial Narrow"/>
                <a:cs typeface="Arial Narrow"/>
              </a:endParaRPr>
            </a:p>
            <a:p>
              <a:pPr marR="8890" algn="ctr">
                <a:lnSpc>
                  <a:spcPct val="100000"/>
                </a:lnSpc>
                <a:spcBef>
                  <a:spcPts val="15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PSR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0" name="object 83"/>
            <p:cNvSpPr txBox="1"/>
            <p:nvPr/>
          </p:nvSpPr>
          <p:spPr>
            <a:xfrm>
              <a:off x="4649319" y="2198528"/>
              <a:ext cx="193227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FORLI’</a:t>
              </a:r>
              <a:endParaRPr sz="450">
                <a:latin typeface="Arial Narrow"/>
                <a:cs typeface="Arial Narrow"/>
              </a:endParaRPr>
            </a:p>
            <a:p>
              <a:pPr marL="41910" algn="ctr">
                <a:lnSpc>
                  <a:spcPct val="100000"/>
                </a:lnSpc>
                <a:spcBef>
                  <a:spcPts val="9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FRL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1" name="object 84"/>
            <p:cNvSpPr txBox="1"/>
            <p:nvPr/>
          </p:nvSpPr>
          <p:spPr>
            <a:xfrm>
              <a:off x="4355394" y="2045406"/>
              <a:ext cx="286314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BOLOGNA</a:t>
              </a:r>
              <a:endParaRPr sz="450">
                <a:latin typeface="Arial Narrow"/>
                <a:cs typeface="Arial Narrow"/>
              </a:endParaRPr>
            </a:p>
            <a:p>
              <a:pPr marR="19685" algn="ctr">
                <a:lnSpc>
                  <a:spcPct val="100000"/>
                </a:lnSpc>
                <a:spcBef>
                  <a:spcPts val="12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BLQ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2" name="object 85"/>
            <p:cNvSpPr txBox="1"/>
            <p:nvPr/>
          </p:nvSpPr>
          <p:spPr>
            <a:xfrm>
              <a:off x="4066422" y="2443607"/>
              <a:ext cx="147389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PISA</a:t>
              </a:r>
              <a:endParaRPr sz="450">
                <a:latin typeface="Arial Narrow"/>
                <a:cs typeface="Arial Narrow"/>
              </a:endParaRPr>
            </a:p>
            <a:p>
              <a:pPr marL="49530">
                <a:lnSpc>
                  <a:spcPct val="100000"/>
                </a:lnSpc>
                <a:spcBef>
                  <a:spcPts val="204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PSA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3" name="object 86"/>
            <p:cNvSpPr txBox="1"/>
            <p:nvPr/>
          </p:nvSpPr>
          <p:spPr>
            <a:xfrm>
              <a:off x="4683910" y="1482160"/>
              <a:ext cx="256696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TREVISO</a:t>
              </a:r>
              <a:endParaRPr sz="450">
                <a:latin typeface="Arial Narrow"/>
                <a:cs typeface="Arial Narrow"/>
              </a:endParaRPr>
            </a:p>
            <a:p>
              <a:pPr marL="62865">
                <a:lnSpc>
                  <a:spcPct val="100000"/>
                </a:lnSpc>
                <a:spcBef>
                  <a:spcPts val="2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TSF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4" name="object 87"/>
            <p:cNvSpPr txBox="1"/>
            <p:nvPr/>
          </p:nvSpPr>
          <p:spPr>
            <a:xfrm>
              <a:off x="4846362" y="1628733"/>
              <a:ext cx="87446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V</a:t>
              </a:r>
              <a:r>
                <a:rPr sz="250" spc="-10" dirty="0">
                  <a:solidFill>
                    <a:srgbClr val="010202"/>
                  </a:solidFill>
                  <a:latin typeface="Arial Narrow"/>
                  <a:cs typeface="Arial Narrow"/>
                </a:rPr>
                <a:t>CE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5" name="object 88"/>
            <p:cNvSpPr txBox="1"/>
            <p:nvPr/>
          </p:nvSpPr>
          <p:spPr>
            <a:xfrm>
              <a:off x="4319916" y="1108205"/>
              <a:ext cx="277146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BOLZANO</a:t>
              </a:r>
              <a:endParaRPr sz="450">
                <a:latin typeface="Arial Narrow"/>
                <a:cs typeface="Arial Narrow"/>
              </a:endParaRPr>
            </a:p>
            <a:p>
              <a:pPr algn="ctr">
                <a:lnSpc>
                  <a:spcPct val="100000"/>
                </a:lnSpc>
                <a:spcBef>
                  <a:spcPts val="12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BZO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6" name="object 89"/>
            <p:cNvSpPr txBox="1"/>
            <p:nvPr/>
          </p:nvSpPr>
          <p:spPr>
            <a:xfrm>
              <a:off x="3990958" y="1935163"/>
              <a:ext cx="213678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PARMA</a:t>
              </a:r>
              <a:endParaRPr sz="450">
                <a:latin typeface="Arial Narrow"/>
                <a:cs typeface="Arial Narrow"/>
              </a:endParaRPr>
            </a:p>
            <a:p>
              <a:pPr marR="635" algn="ctr">
                <a:lnSpc>
                  <a:spcPct val="100000"/>
                </a:lnSpc>
                <a:spcBef>
                  <a:spcPts val="8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PMF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7" name="object 90"/>
            <p:cNvSpPr txBox="1"/>
            <p:nvPr/>
          </p:nvSpPr>
          <p:spPr>
            <a:xfrm>
              <a:off x="3759550" y="1501489"/>
              <a:ext cx="294777" cy="1333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BERGAMO</a:t>
              </a:r>
              <a:endParaRPr sz="450">
                <a:latin typeface="Arial Narrow"/>
                <a:cs typeface="Arial Narrow"/>
              </a:endParaRPr>
            </a:p>
            <a:p>
              <a:pPr marR="43180" algn="ctr">
                <a:lnSpc>
                  <a:spcPct val="100000"/>
                </a:lnSpc>
                <a:spcBef>
                  <a:spcPts val="21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BGY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8" name="object 91"/>
            <p:cNvSpPr txBox="1"/>
            <p:nvPr/>
          </p:nvSpPr>
          <p:spPr>
            <a:xfrm>
              <a:off x="2953815" y="2039791"/>
              <a:ext cx="216499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CUNEO</a:t>
              </a:r>
              <a:endParaRPr sz="450">
                <a:latin typeface="Arial Narrow"/>
                <a:cs typeface="Arial Narrow"/>
              </a:endParaRPr>
            </a:p>
            <a:p>
              <a:pPr marL="34925" algn="ctr">
                <a:lnSpc>
                  <a:spcPct val="100000"/>
                </a:lnSpc>
                <a:spcBef>
                  <a:spcPts val="13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CUF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89" name="object 92"/>
            <p:cNvSpPr txBox="1"/>
            <p:nvPr/>
          </p:nvSpPr>
          <p:spPr>
            <a:xfrm>
              <a:off x="5237610" y="3768129"/>
              <a:ext cx="533843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6604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NAPOLI / CAPODICHINO    </a:t>
              </a:r>
              <a:r>
                <a:rPr lang="it-IT" sz="450" dirty="0" smtClean="0">
                  <a:solidFill>
                    <a:srgbClr val="010202"/>
                  </a:solidFill>
                  <a:latin typeface="Arial Narrow"/>
                  <a:cs typeface="Arial Narrow"/>
                </a:rPr>
                <a:t> </a:t>
              </a:r>
              <a:r>
                <a:rPr sz="450" spc="50" dirty="0" smtClean="0">
                  <a:solidFill>
                    <a:srgbClr val="010202"/>
                  </a:solidFill>
                  <a:latin typeface="Arial Narrow"/>
                  <a:cs typeface="Arial Narrow"/>
                </a:rPr>
                <a:t> </a:t>
              </a:r>
              <a:r>
                <a:rPr sz="375" spc="-7" baseline="22222" dirty="0">
                  <a:solidFill>
                    <a:srgbClr val="010202"/>
                  </a:solidFill>
                  <a:latin typeface="Arial Narrow"/>
                  <a:cs typeface="Arial Narrow"/>
                </a:rPr>
                <a:t>NAP</a:t>
              </a:r>
              <a:endParaRPr sz="375" baseline="22222" dirty="0">
                <a:latin typeface="Arial Narrow"/>
                <a:cs typeface="Arial Narrow"/>
              </a:endParaRPr>
            </a:p>
          </p:txBody>
        </p:sp>
        <p:sp>
          <p:nvSpPr>
            <p:cNvPr id="290" name="object 93"/>
            <p:cNvSpPr txBox="1"/>
            <p:nvPr/>
          </p:nvSpPr>
          <p:spPr>
            <a:xfrm>
              <a:off x="3706623" y="1701334"/>
              <a:ext cx="73342" cy="384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LIN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91" name="object 94"/>
            <p:cNvSpPr txBox="1"/>
            <p:nvPr/>
          </p:nvSpPr>
          <p:spPr>
            <a:xfrm>
              <a:off x="4021549" y="1637771"/>
              <a:ext cx="256696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BRESCIA</a:t>
              </a:r>
              <a:endParaRPr sz="450">
                <a:latin typeface="Arial Narrow"/>
                <a:cs typeface="Arial Narrow"/>
              </a:endParaRPr>
            </a:p>
            <a:p>
              <a:pPr marL="31115">
                <a:lnSpc>
                  <a:spcPct val="100000"/>
                </a:lnSpc>
                <a:spcBef>
                  <a:spcPts val="7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VBS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92" name="object 95"/>
            <p:cNvSpPr txBox="1"/>
            <p:nvPr/>
          </p:nvSpPr>
          <p:spPr>
            <a:xfrm>
              <a:off x="4830649" y="2742215"/>
              <a:ext cx="263042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PERUGIA</a:t>
              </a:r>
              <a:endParaRPr sz="450">
                <a:latin typeface="Arial Narrow"/>
                <a:cs typeface="Arial Narrow"/>
              </a:endParaRPr>
            </a:p>
            <a:p>
              <a:pPr marL="31750" algn="ctr">
                <a:lnSpc>
                  <a:spcPct val="100000"/>
                </a:lnSpc>
                <a:spcBef>
                  <a:spcPts val="105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PEG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93" name="object 96"/>
            <p:cNvSpPr txBox="1"/>
            <p:nvPr/>
          </p:nvSpPr>
          <p:spPr>
            <a:xfrm>
              <a:off x="4349556" y="2402924"/>
              <a:ext cx="251054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FIRENZE</a:t>
              </a:r>
              <a:endParaRPr sz="450">
                <a:latin typeface="Arial Narrow"/>
                <a:cs typeface="Arial Narrow"/>
              </a:endParaRPr>
            </a:p>
            <a:p>
              <a:pPr marL="74930">
                <a:lnSpc>
                  <a:spcPct val="100000"/>
                </a:lnSpc>
                <a:spcBef>
                  <a:spcPts val="6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FLR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94" name="object 97"/>
            <p:cNvSpPr txBox="1"/>
            <p:nvPr/>
          </p:nvSpPr>
          <p:spPr>
            <a:xfrm>
              <a:off x="4278534" y="1673014"/>
              <a:ext cx="248233" cy="12054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VERONA</a:t>
              </a:r>
              <a:endParaRPr sz="450">
                <a:latin typeface="Arial Narrow"/>
                <a:cs typeface="Arial Narrow"/>
              </a:endParaRPr>
            </a:p>
            <a:p>
              <a:pPr marL="36195">
                <a:lnSpc>
                  <a:spcPct val="100000"/>
                </a:lnSpc>
                <a:spcBef>
                  <a:spcPts val="100"/>
                </a:spcBef>
              </a:pPr>
              <a:r>
                <a:rPr sz="2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VRN</a:t>
              </a:r>
              <a:endParaRPr sz="250">
                <a:latin typeface="Arial Narrow"/>
                <a:cs typeface="Arial Narrow"/>
              </a:endParaRPr>
            </a:p>
          </p:txBody>
        </p:sp>
        <p:sp>
          <p:nvSpPr>
            <p:cNvPr id="295" name="object 98"/>
            <p:cNvSpPr txBox="1"/>
            <p:nvPr/>
          </p:nvSpPr>
          <p:spPr>
            <a:xfrm>
              <a:off x="5165320" y="1639333"/>
              <a:ext cx="248233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TRIESTE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296" name="object 99"/>
            <p:cNvSpPr txBox="1"/>
            <p:nvPr/>
          </p:nvSpPr>
          <p:spPr>
            <a:xfrm>
              <a:off x="4847911" y="1786322"/>
              <a:ext cx="251054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VENEZIA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297" name="object 100"/>
            <p:cNvSpPr txBox="1"/>
            <p:nvPr/>
          </p:nvSpPr>
          <p:spPr>
            <a:xfrm>
              <a:off x="3450522" y="1780189"/>
              <a:ext cx="227781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MILANO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298" name="object 101"/>
            <p:cNvSpPr txBox="1"/>
            <p:nvPr/>
          </p:nvSpPr>
          <p:spPr>
            <a:xfrm>
              <a:off x="4872665" y="2503270"/>
              <a:ext cx="190407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RIMINI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299" name="object 102"/>
            <p:cNvSpPr txBox="1"/>
            <p:nvPr/>
          </p:nvSpPr>
          <p:spPr>
            <a:xfrm>
              <a:off x="4348603" y="2811137"/>
              <a:ext cx="184765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SIENA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0" name="object 103"/>
            <p:cNvSpPr txBox="1"/>
            <p:nvPr/>
          </p:nvSpPr>
          <p:spPr>
            <a:xfrm>
              <a:off x="3429132" y="2330761"/>
              <a:ext cx="251054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GENOVA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1" name="object 104"/>
            <p:cNvSpPr txBox="1"/>
            <p:nvPr/>
          </p:nvSpPr>
          <p:spPr>
            <a:xfrm>
              <a:off x="4672041" y="3108876"/>
              <a:ext cx="256696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VITERBO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2" name="object 105"/>
            <p:cNvSpPr txBox="1"/>
            <p:nvPr/>
          </p:nvSpPr>
          <p:spPr>
            <a:xfrm>
              <a:off x="6851620" y="4068125"/>
              <a:ext cx="277146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TARANTO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3" name="object 106"/>
            <p:cNvSpPr txBox="1"/>
            <p:nvPr/>
          </p:nvSpPr>
          <p:spPr>
            <a:xfrm>
              <a:off x="5707533" y="4090115"/>
              <a:ext cx="277146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SALERNO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4" name="object 107"/>
            <p:cNvSpPr txBox="1"/>
            <p:nvPr/>
          </p:nvSpPr>
          <p:spPr>
            <a:xfrm>
              <a:off x="3511769" y="4846935"/>
              <a:ext cx="271505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CAGLIARI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5" name="object 108"/>
            <p:cNvSpPr txBox="1"/>
            <p:nvPr/>
          </p:nvSpPr>
          <p:spPr>
            <a:xfrm>
              <a:off x="3778718" y="4434034"/>
              <a:ext cx="265863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spc="-5" dirty="0">
                  <a:solidFill>
                    <a:srgbClr val="010202"/>
                  </a:solidFill>
                  <a:latin typeface="Arial Narrow"/>
                  <a:cs typeface="Arial Narrow"/>
                </a:rPr>
                <a:t>TORTOLI’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6" name="object 109"/>
            <p:cNvSpPr txBox="1"/>
            <p:nvPr/>
          </p:nvSpPr>
          <p:spPr>
            <a:xfrm>
              <a:off x="4274028" y="3055173"/>
              <a:ext cx="323690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GROSSETO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7" name="object 110"/>
            <p:cNvSpPr txBox="1"/>
            <p:nvPr/>
          </p:nvSpPr>
          <p:spPr>
            <a:xfrm>
              <a:off x="4020407" y="3084282"/>
              <a:ext cx="161493" cy="69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450" dirty="0">
                  <a:solidFill>
                    <a:srgbClr val="010202"/>
                  </a:solidFill>
                  <a:latin typeface="Arial Narrow"/>
                  <a:cs typeface="Arial Narrow"/>
                </a:rPr>
                <a:t>ELBA</a:t>
              </a:r>
              <a:endParaRPr sz="450">
                <a:latin typeface="Arial Narrow"/>
                <a:cs typeface="Arial Narrow"/>
              </a:endParaRPr>
            </a:p>
          </p:txBody>
        </p:sp>
        <p:sp>
          <p:nvSpPr>
            <p:cNvPr id="308" name="object 217"/>
            <p:cNvSpPr/>
            <p:nvPr/>
          </p:nvSpPr>
          <p:spPr>
            <a:xfrm>
              <a:off x="6032767" y="966002"/>
              <a:ext cx="164314" cy="157534"/>
            </a:xfrm>
            <a:custGeom>
              <a:avLst/>
              <a:gdLst/>
              <a:ahLst/>
              <a:cxnLst/>
              <a:rect l="l" t="t" r="r" b="b"/>
              <a:pathLst>
                <a:path w="147954" h="155575">
                  <a:moveTo>
                    <a:pt x="63701" y="0"/>
                  </a:moveTo>
                  <a:lnTo>
                    <a:pt x="18180" y="24047"/>
                  </a:lnTo>
                  <a:lnTo>
                    <a:pt x="421" y="68841"/>
                  </a:lnTo>
                  <a:lnTo>
                    <a:pt x="0" y="85491"/>
                  </a:lnTo>
                  <a:lnTo>
                    <a:pt x="3004" y="97351"/>
                  </a:lnTo>
                  <a:lnTo>
                    <a:pt x="25502" y="130852"/>
                  </a:lnTo>
                  <a:lnTo>
                    <a:pt x="60155" y="147255"/>
                  </a:lnTo>
                  <a:lnTo>
                    <a:pt x="73582" y="148462"/>
                  </a:lnTo>
                  <a:lnTo>
                    <a:pt x="73582" y="155460"/>
                  </a:lnTo>
                  <a:lnTo>
                    <a:pt x="81914" y="147999"/>
                  </a:lnTo>
                  <a:lnTo>
                    <a:pt x="94549" y="145434"/>
                  </a:lnTo>
                  <a:lnTo>
                    <a:pt x="106454" y="140722"/>
                  </a:lnTo>
                  <a:lnTo>
                    <a:pt x="140356" y="106533"/>
                  </a:lnTo>
                  <a:lnTo>
                    <a:pt x="147679" y="64945"/>
                  </a:lnTo>
                  <a:lnTo>
                    <a:pt x="145019" y="52436"/>
                  </a:lnTo>
                  <a:lnTo>
                    <a:pt x="124452" y="19331"/>
                  </a:lnTo>
                  <a:lnTo>
                    <a:pt x="79893" y="578"/>
                  </a:lnTo>
                  <a:lnTo>
                    <a:pt x="63701" y="0"/>
                  </a:lnTo>
                  <a:close/>
                </a:path>
              </a:pathLst>
            </a:custGeom>
            <a:solidFill>
              <a:srgbClr val="FFC5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218"/>
            <p:cNvSpPr/>
            <p:nvPr/>
          </p:nvSpPr>
          <p:spPr>
            <a:xfrm>
              <a:off x="6032807" y="1169638"/>
              <a:ext cx="164314" cy="157534"/>
            </a:xfrm>
            <a:custGeom>
              <a:avLst/>
              <a:gdLst/>
              <a:ahLst/>
              <a:cxnLst/>
              <a:rect l="l" t="t" r="r" b="b"/>
              <a:pathLst>
                <a:path w="147954" h="155575">
                  <a:moveTo>
                    <a:pt x="63701" y="0"/>
                  </a:moveTo>
                  <a:lnTo>
                    <a:pt x="18180" y="24047"/>
                  </a:lnTo>
                  <a:lnTo>
                    <a:pt x="421" y="68841"/>
                  </a:lnTo>
                  <a:lnTo>
                    <a:pt x="0" y="85491"/>
                  </a:lnTo>
                  <a:lnTo>
                    <a:pt x="3004" y="97351"/>
                  </a:lnTo>
                  <a:lnTo>
                    <a:pt x="25502" y="130852"/>
                  </a:lnTo>
                  <a:lnTo>
                    <a:pt x="60155" y="147255"/>
                  </a:lnTo>
                  <a:lnTo>
                    <a:pt x="73582" y="148462"/>
                  </a:lnTo>
                  <a:lnTo>
                    <a:pt x="73582" y="155460"/>
                  </a:lnTo>
                  <a:lnTo>
                    <a:pt x="81915" y="147999"/>
                  </a:lnTo>
                  <a:lnTo>
                    <a:pt x="94549" y="145434"/>
                  </a:lnTo>
                  <a:lnTo>
                    <a:pt x="106454" y="140722"/>
                  </a:lnTo>
                  <a:lnTo>
                    <a:pt x="140362" y="106533"/>
                  </a:lnTo>
                  <a:lnTo>
                    <a:pt x="147679" y="64945"/>
                  </a:lnTo>
                  <a:lnTo>
                    <a:pt x="145022" y="52436"/>
                  </a:lnTo>
                  <a:lnTo>
                    <a:pt x="124452" y="19331"/>
                  </a:lnTo>
                  <a:lnTo>
                    <a:pt x="79893" y="578"/>
                  </a:lnTo>
                  <a:lnTo>
                    <a:pt x="63701" y="0"/>
                  </a:lnTo>
                  <a:close/>
                </a:path>
              </a:pathLst>
            </a:custGeom>
            <a:solidFill>
              <a:srgbClr val="FFC5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219"/>
            <p:cNvSpPr/>
            <p:nvPr/>
          </p:nvSpPr>
          <p:spPr>
            <a:xfrm>
              <a:off x="6065281" y="996584"/>
              <a:ext cx="98024" cy="90020"/>
            </a:xfrm>
            <a:custGeom>
              <a:avLst/>
              <a:gdLst/>
              <a:ahLst/>
              <a:cxnLst/>
              <a:rect l="l" t="t" r="r" b="b"/>
              <a:pathLst>
                <a:path w="88264" h="88900">
                  <a:moveTo>
                    <a:pt x="62929" y="84226"/>
                  </a:moveTo>
                  <a:lnTo>
                    <a:pt x="41219" y="84226"/>
                  </a:lnTo>
                  <a:lnTo>
                    <a:pt x="43581" y="88391"/>
                  </a:lnTo>
                  <a:lnTo>
                    <a:pt x="44013" y="88391"/>
                  </a:lnTo>
                  <a:lnTo>
                    <a:pt x="46261" y="84264"/>
                  </a:lnTo>
                  <a:lnTo>
                    <a:pt x="62917" y="84264"/>
                  </a:lnTo>
                  <a:close/>
                </a:path>
                <a:path w="88264" h="88900">
                  <a:moveTo>
                    <a:pt x="62917" y="84264"/>
                  </a:moveTo>
                  <a:lnTo>
                    <a:pt x="46261" y="84264"/>
                  </a:lnTo>
                  <a:lnTo>
                    <a:pt x="61869" y="87629"/>
                  </a:lnTo>
                  <a:lnTo>
                    <a:pt x="62917" y="84264"/>
                  </a:lnTo>
                  <a:close/>
                </a:path>
                <a:path w="88264" h="88900">
                  <a:moveTo>
                    <a:pt x="87997" y="50507"/>
                  </a:moveTo>
                  <a:lnTo>
                    <a:pt x="37739" y="50507"/>
                  </a:lnTo>
                  <a:lnTo>
                    <a:pt x="37574" y="73050"/>
                  </a:lnTo>
                  <a:lnTo>
                    <a:pt x="23731" y="81178"/>
                  </a:lnTo>
                  <a:lnTo>
                    <a:pt x="25636" y="87363"/>
                  </a:lnTo>
                  <a:lnTo>
                    <a:pt x="41219" y="84226"/>
                  </a:lnTo>
                  <a:lnTo>
                    <a:pt x="62929" y="84226"/>
                  </a:lnTo>
                  <a:lnTo>
                    <a:pt x="63787" y="81470"/>
                  </a:lnTo>
                  <a:lnTo>
                    <a:pt x="50134" y="73139"/>
                  </a:lnTo>
                  <a:lnTo>
                    <a:pt x="50286" y="50596"/>
                  </a:lnTo>
                  <a:lnTo>
                    <a:pt x="88003" y="50596"/>
                  </a:lnTo>
                  <a:close/>
                </a:path>
                <a:path w="88264" h="88900">
                  <a:moveTo>
                    <a:pt x="88003" y="50596"/>
                  </a:moveTo>
                  <a:lnTo>
                    <a:pt x="50286" y="50596"/>
                  </a:lnTo>
                  <a:lnTo>
                    <a:pt x="86939" y="56946"/>
                  </a:lnTo>
                  <a:lnTo>
                    <a:pt x="87739" y="55117"/>
                  </a:lnTo>
                  <a:lnTo>
                    <a:pt x="88107" y="53263"/>
                  </a:lnTo>
                  <a:lnTo>
                    <a:pt x="88003" y="50596"/>
                  </a:lnTo>
                  <a:close/>
                </a:path>
                <a:path w="88264" h="88900">
                  <a:moveTo>
                    <a:pt x="44559" y="0"/>
                  </a:moveTo>
                  <a:lnTo>
                    <a:pt x="39936" y="3936"/>
                  </a:lnTo>
                  <a:lnTo>
                    <a:pt x="37586" y="9321"/>
                  </a:lnTo>
                  <a:lnTo>
                    <a:pt x="37421" y="32994"/>
                  </a:lnTo>
                  <a:lnTo>
                    <a:pt x="5506" y="44538"/>
                  </a:lnTo>
                  <a:lnTo>
                    <a:pt x="2052" y="45834"/>
                  </a:lnTo>
                  <a:lnTo>
                    <a:pt x="185" y="47866"/>
                  </a:lnTo>
                  <a:lnTo>
                    <a:pt x="0" y="53263"/>
                  </a:lnTo>
                  <a:lnTo>
                    <a:pt x="236" y="54495"/>
                  </a:lnTo>
                  <a:lnTo>
                    <a:pt x="1010" y="56362"/>
                  </a:lnTo>
                  <a:lnTo>
                    <a:pt x="37739" y="50507"/>
                  </a:lnTo>
                  <a:lnTo>
                    <a:pt x="87997" y="50507"/>
                  </a:lnTo>
                  <a:lnTo>
                    <a:pt x="87866" y="48488"/>
                  </a:lnTo>
                  <a:lnTo>
                    <a:pt x="86037" y="46431"/>
                  </a:lnTo>
                  <a:lnTo>
                    <a:pt x="82595" y="45084"/>
                  </a:lnTo>
                  <a:lnTo>
                    <a:pt x="63620" y="37932"/>
                  </a:lnTo>
                  <a:lnTo>
                    <a:pt x="50985" y="16128"/>
                  </a:lnTo>
                  <a:lnTo>
                    <a:pt x="50987" y="9321"/>
                  </a:lnTo>
                  <a:lnTo>
                    <a:pt x="48851" y="4000"/>
                  </a:lnTo>
                  <a:lnTo>
                    <a:pt x="44559" y="0"/>
                  </a:lnTo>
                  <a:close/>
                </a:path>
              </a:pathLst>
            </a:custGeom>
            <a:solidFill>
              <a:srgbClr val="0A0B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220"/>
            <p:cNvSpPr/>
            <p:nvPr/>
          </p:nvSpPr>
          <p:spPr>
            <a:xfrm>
              <a:off x="6065383" y="1202955"/>
              <a:ext cx="98730" cy="90663"/>
            </a:xfrm>
            <a:custGeom>
              <a:avLst/>
              <a:gdLst/>
              <a:ahLst/>
              <a:cxnLst/>
              <a:rect l="l" t="t" r="r" b="b"/>
              <a:pathLst>
                <a:path w="88900" h="89535">
                  <a:moveTo>
                    <a:pt x="63350" y="84785"/>
                  </a:moveTo>
                  <a:lnTo>
                    <a:pt x="41486" y="84785"/>
                  </a:lnTo>
                  <a:lnTo>
                    <a:pt x="43861" y="88988"/>
                  </a:lnTo>
                  <a:lnTo>
                    <a:pt x="44305" y="88988"/>
                  </a:lnTo>
                  <a:lnTo>
                    <a:pt x="46566" y="84836"/>
                  </a:lnTo>
                  <a:lnTo>
                    <a:pt x="63334" y="84836"/>
                  </a:lnTo>
                  <a:close/>
                </a:path>
                <a:path w="88900" h="89535">
                  <a:moveTo>
                    <a:pt x="63334" y="84836"/>
                  </a:moveTo>
                  <a:lnTo>
                    <a:pt x="46566" y="84836"/>
                  </a:lnTo>
                  <a:lnTo>
                    <a:pt x="62301" y="88226"/>
                  </a:lnTo>
                  <a:lnTo>
                    <a:pt x="63334" y="84836"/>
                  </a:lnTo>
                  <a:close/>
                </a:path>
                <a:path w="88900" h="89535">
                  <a:moveTo>
                    <a:pt x="88586" y="50863"/>
                  </a:moveTo>
                  <a:lnTo>
                    <a:pt x="37981" y="50863"/>
                  </a:lnTo>
                  <a:lnTo>
                    <a:pt x="37828" y="73545"/>
                  </a:lnTo>
                  <a:lnTo>
                    <a:pt x="23884" y="81724"/>
                  </a:lnTo>
                  <a:lnTo>
                    <a:pt x="25789" y="87972"/>
                  </a:lnTo>
                  <a:lnTo>
                    <a:pt x="41486" y="84785"/>
                  </a:lnTo>
                  <a:lnTo>
                    <a:pt x="63350" y="84785"/>
                  </a:lnTo>
                  <a:lnTo>
                    <a:pt x="64193" y="82016"/>
                  </a:lnTo>
                  <a:lnTo>
                    <a:pt x="50465" y="73647"/>
                  </a:lnTo>
                  <a:lnTo>
                    <a:pt x="50630" y="50939"/>
                  </a:lnTo>
                  <a:lnTo>
                    <a:pt x="88590" y="50939"/>
                  </a:lnTo>
                  <a:close/>
                </a:path>
                <a:path w="88900" h="89535">
                  <a:moveTo>
                    <a:pt x="88590" y="50939"/>
                  </a:moveTo>
                  <a:lnTo>
                    <a:pt x="50630" y="50939"/>
                  </a:lnTo>
                  <a:lnTo>
                    <a:pt x="87511" y="57353"/>
                  </a:lnTo>
                  <a:lnTo>
                    <a:pt x="88323" y="55486"/>
                  </a:lnTo>
                  <a:lnTo>
                    <a:pt x="88679" y="53632"/>
                  </a:lnTo>
                  <a:lnTo>
                    <a:pt x="88590" y="50939"/>
                  </a:lnTo>
                  <a:close/>
                </a:path>
                <a:path w="88900" h="89535">
                  <a:moveTo>
                    <a:pt x="44839" y="0"/>
                  </a:moveTo>
                  <a:lnTo>
                    <a:pt x="40190" y="3962"/>
                  </a:lnTo>
                  <a:lnTo>
                    <a:pt x="37841" y="9385"/>
                  </a:lnTo>
                  <a:lnTo>
                    <a:pt x="37676" y="33223"/>
                  </a:lnTo>
                  <a:lnTo>
                    <a:pt x="5557" y="44831"/>
                  </a:lnTo>
                  <a:lnTo>
                    <a:pt x="2065" y="46151"/>
                  </a:lnTo>
                  <a:lnTo>
                    <a:pt x="173" y="48183"/>
                  </a:lnTo>
                  <a:lnTo>
                    <a:pt x="74" y="50863"/>
                  </a:lnTo>
                  <a:lnTo>
                    <a:pt x="0" y="53632"/>
                  </a:lnTo>
                  <a:lnTo>
                    <a:pt x="223" y="54851"/>
                  </a:lnTo>
                  <a:lnTo>
                    <a:pt x="1011" y="56730"/>
                  </a:lnTo>
                  <a:lnTo>
                    <a:pt x="37981" y="50863"/>
                  </a:lnTo>
                  <a:lnTo>
                    <a:pt x="88586" y="50863"/>
                  </a:lnTo>
                  <a:lnTo>
                    <a:pt x="88463" y="48818"/>
                  </a:lnTo>
                  <a:lnTo>
                    <a:pt x="86609" y="46748"/>
                  </a:lnTo>
                  <a:lnTo>
                    <a:pt x="83154" y="45389"/>
                  </a:lnTo>
                  <a:lnTo>
                    <a:pt x="64257" y="38265"/>
                  </a:lnTo>
                  <a:lnTo>
                    <a:pt x="51316" y="16243"/>
                  </a:lnTo>
                  <a:lnTo>
                    <a:pt x="51318" y="9385"/>
                  </a:lnTo>
                  <a:lnTo>
                    <a:pt x="49195" y="4025"/>
                  </a:lnTo>
                  <a:lnTo>
                    <a:pt x="448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221"/>
            <p:cNvSpPr txBox="1"/>
            <p:nvPr/>
          </p:nvSpPr>
          <p:spPr>
            <a:xfrm>
              <a:off x="6256054" y="995380"/>
              <a:ext cx="1159362" cy="35945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45800"/>
                </a:lnSpc>
              </a:pPr>
              <a:r>
                <a:rPr sz="800" dirty="0">
                  <a:solidFill>
                    <a:srgbClr val="231F20"/>
                  </a:solidFill>
                  <a:latin typeface="Century Gothic"/>
                  <a:cs typeface="Century Gothic"/>
                </a:rPr>
                <a:t>Aeroporto Principale Aeroporto di Servizio</a:t>
              </a:r>
              <a:endParaRPr sz="800" dirty="0">
                <a:latin typeface="Century Gothic"/>
                <a:cs typeface="Century Gothic"/>
              </a:endParaRPr>
            </a:p>
          </p:txBody>
        </p:sp>
      </p:grpSp>
      <p:sp>
        <p:nvSpPr>
          <p:cNvPr id="113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662525" y="626621"/>
            <a:ext cx="6260790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LA RETE AEROPORTUALE NAZIONALE</a:t>
            </a:r>
            <a:endParaRPr lang="it-IT" sz="1800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475013" y="5966398"/>
            <a:ext cx="2761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Fonte: Ente Nazionale per l’Aviazione Civile, Piano nazionale degli aeroporti, 2012</a:t>
            </a:r>
          </a:p>
        </p:txBody>
      </p:sp>
    </p:spTree>
    <p:extLst>
      <p:ext uri="{BB962C8B-B14F-4D97-AF65-F5344CB8AC3E}">
        <p14:creationId xmlns:p14="http://schemas.microsoft.com/office/powerpoint/2010/main" val="7141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662525" y="626625"/>
            <a:ext cx="6424076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PRINCIPALI QUARTIERI FIERISTICI</a:t>
            </a:r>
            <a:endParaRPr lang="it-IT" sz="1800" dirty="0"/>
          </a:p>
        </p:txBody>
      </p:sp>
      <p:sp>
        <p:nvSpPr>
          <p:cNvPr id="1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3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66287"/>
              </p:ext>
            </p:extLst>
          </p:nvPr>
        </p:nvGraphicFramePr>
        <p:xfrm>
          <a:off x="683568" y="1412776"/>
          <a:ext cx="3600000" cy="3998542"/>
        </p:xfrm>
        <a:graphic>
          <a:graphicData uri="http://schemas.openxmlformats.org/drawingml/2006/table">
            <a:tbl>
              <a:tblPr firstRow="1" firstCol="1" lastRow="1" bandRow="1">
                <a:tableStyleId>{3B4B98B0-60AC-42C2-AFA5-B58CD77FA1E5}</a:tableStyleId>
              </a:tblPr>
              <a:tblGrid>
                <a:gridCol w="2454545"/>
                <a:gridCol w="1145455"/>
              </a:tblGrid>
              <a:tr h="212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Quartieri fieristici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Austria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7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Belgium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Bulgaria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Croatia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Czech Republic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Finland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France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82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Germany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Hungary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Italy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Luxembourg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Montenegro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Netherlands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Poland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16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Portugal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Romania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Russia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Slovenia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Spain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Sweden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Switzerland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Turkey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43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Ukraine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TOTALE</a:t>
                      </a:r>
                      <a:endParaRPr lang="it-IT" sz="900" b="1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283</a:t>
                      </a:r>
                      <a:endParaRPr lang="it-IT" sz="900" b="1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</a:tbl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716015" y="1484784"/>
          <a:ext cx="43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1"/>
          <p:cNvSpPr txBox="1"/>
          <p:nvPr/>
        </p:nvSpPr>
        <p:spPr>
          <a:xfrm>
            <a:off x="6985401" y="2407334"/>
            <a:ext cx="1745927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ysDash"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/>
              <a:t>ITA: 11,3% su totale</a:t>
            </a:r>
          </a:p>
          <a:p>
            <a:r>
              <a:rPr lang="it-IT" sz="1400" b="1" dirty="0" smtClean="0"/>
              <a:t>GER: 11% su totale</a:t>
            </a:r>
          </a:p>
          <a:p>
            <a:r>
              <a:rPr lang="it-IT" sz="1400" b="1" dirty="0" smtClean="0"/>
              <a:t>FRA: 29% su totale</a:t>
            </a:r>
            <a:endParaRPr lang="it-IT" sz="1400" b="1" dirty="0"/>
          </a:p>
        </p:txBody>
      </p:sp>
      <p:sp>
        <p:nvSpPr>
          <p:cNvPr id="11" name="Rettangolo 10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14548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48713"/>
              </p:ext>
            </p:extLst>
          </p:nvPr>
        </p:nvGraphicFramePr>
        <p:xfrm>
          <a:off x="740532" y="1409002"/>
          <a:ext cx="3900000" cy="4009879"/>
        </p:xfrm>
        <a:graphic>
          <a:graphicData uri="http://schemas.openxmlformats.org/drawingml/2006/table">
            <a:tbl>
              <a:tblPr firstRow="1" firstCol="1" lastRow="1" bandRow="1">
                <a:tableStyleId>{3B4B98B0-60AC-42C2-AFA5-B58CD77FA1E5}</a:tableStyleId>
              </a:tblPr>
              <a:tblGrid>
                <a:gridCol w="2659085"/>
                <a:gridCol w="1240915"/>
              </a:tblGrid>
              <a:tr h="224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Fiere</a:t>
                      </a:r>
                      <a:r>
                        <a:rPr lang="it-IT" sz="900" baseline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ed esposizioni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Austria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25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Belgium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44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Bulgaria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5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Croatia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3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Czech Republic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48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Finland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69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France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536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Germany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210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Hungary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15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Italy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179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Luxembourg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5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Montenegro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1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Netherlands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62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Poland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212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Portugal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27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Romania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10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Russia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78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Slovenia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/>
                        <a:t>1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Spain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240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Sweden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42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Switzerland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81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Turkey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407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Ukraine </a:t>
                      </a:r>
                      <a:endParaRPr lang="it-IT" sz="9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21</a:t>
                      </a:r>
                      <a:endParaRPr lang="it-IT" sz="9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  <a:tr h="15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TOTALE</a:t>
                      </a:r>
                      <a:endParaRPr lang="it-IT" sz="900" b="1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/>
                        <a:t>2.321</a:t>
                      </a:r>
                      <a:endParaRPr lang="it-IT" sz="900" b="1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257" marR="65257" marT="0" marB="0" anchor="ctr"/>
                </a:tc>
              </a:tr>
            </a:tbl>
          </a:graphicData>
        </a:graphic>
      </p:graphicFrame>
      <p:graphicFrame>
        <p:nvGraphicFramePr>
          <p:cNvPr id="17" name="Grafico 16"/>
          <p:cNvGraphicFramePr/>
          <p:nvPr/>
        </p:nvGraphicFramePr>
        <p:xfrm>
          <a:off x="4953000" y="1484784"/>
          <a:ext cx="46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62525" y="626625"/>
            <a:ext cx="6424076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PRINCIPALI FIERE ED ESPOSIZIONI</a:t>
            </a:r>
            <a:endParaRPr lang="it-IT" sz="1800" dirty="0"/>
          </a:p>
        </p:txBody>
      </p:sp>
      <p:sp>
        <p:nvSpPr>
          <p:cNvPr id="2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CasellaDiTesto 1"/>
          <p:cNvSpPr txBox="1"/>
          <p:nvPr/>
        </p:nvSpPr>
        <p:spPr>
          <a:xfrm>
            <a:off x="7638545" y="2502337"/>
            <a:ext cx="1745927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ysDash"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/>
              <a:t>ITA: 7,7% su totale</a:t>
            </a:r>
          </a:p>
          <a:p>
            <a:r>
              <a:rPr lang="it-IT" sz="1400" b="1" dirty="0" smtClean="0"/>
              <a:t>GER: 9% su totale</a:t>
            </a:r>
          </a:p>
          <a:p>
            <a:r>
              <a:rPr lang="it-IT" sz="1400" b="1" dirty="0" smtClean="0"/>
              <a:t>FRA: 23,1% su totale</a:t>
            </a:r>
            <a:endParaRPr lang="it-IT" sz="1400" b="1" dirty="0"/>
          </a:p>
        </p:txBody>
      </p:sp>
      <p:sp>
        <p:nvSpPr>
          <p:cNvPr id="10" name="Rettangolo 9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7079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62525" y="626625"/>
            <a:ext cx="6424076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RAPPORTO TRA ESPOSIZIONI E QUARTIERI FIERISTICI</a:t>
            </a:r>
            <a:endParaRPr lang="it-IT" sz="1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02842"/>
              </p:ext>
            </p:extLst>
          </p:nvPr>
        </p:nvGraphicFramePr>
        <p:xfrm>
          <a:off x="662525" y="1496297"/>
          <a:ext cx="3802597" cy="43020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50447"/>
                <a:gridCol w="2052150"/>
              </a:tblGrid>
              <a:tr h="227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Esposizioni/quartieri fieristici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Austria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Belgium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Bulgaria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Croatia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Czech Republic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Finland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France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Germany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Hungary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Italy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Luxembourg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Montenegro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+mn-lt"/>
                        </a:rPr>
                        <a:t>Netherlands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10,3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Poland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13,3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Portugal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</a:rPr>
                        <a:t>Romania </a:t>
                      </a:r>
                      <a:endParaRPr lang="it-IT" sz="9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Russia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Slovenia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Spain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Sweden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Switzerland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20,3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Turkey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</a:tr>
              <a:tr h="168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Ukraine </a:t>
                      </a:r>
                      <a:endParaRPr lang="it-IT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67220"/>
              </p:ext>
            </p:extLst>
          </p:nvPr>
        </p:nvGraphicFramePr>
        <p:xfrm>
          <a:off x="4800601" y="1531917"/>
          <a:ext cx="4572000" cy="437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91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A71-44D1-4A33-A079-9049C0E67782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62525" y="488126"/>
            <a:ext cx="6424076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GRADUATORIA ESPOSIZIONI PER QUARTIERE FIERISTICO – ANNO 2014</a:t>
            </a:r>
            <a:endParaRPr lang="it-IT" sz="1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6656"/>
              </p:ext>
            </p:extLst>
          </p:nvPr>
        </p:nvGraphicFramePr>
        <p:xfrm>
          <a:off x="748143" y="1460665"/>
          <a:ext cx="8217727" cy="447675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909665"/>
                <a:gridCol w="1757867"/>
                <a:gridCol w="792885"/>
                <a:gridCol w="792885"/>
                <a:gridCol w="792885"/>
                <a:gridCol w="792885"/>
                <a:gridCol w="792885"/>
                <a:gridCol w="792885"/>
                <a:gridCol w="792885"/>
              </a:tblGrid>
              <a:tr h="546017">
                <a:tc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NUMERO ESPOSIZIONI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Numero medio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5460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Classifica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 smtClean="0"/>
                        <a:t>Quartiere fieristico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2009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2010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2011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2012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2013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2014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Parigi (F)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170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158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167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/>
                        <a:t>209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137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142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Milano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63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61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61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41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52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Emilia-Romagna totale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40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34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41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35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Stoccarda (G)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34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Lione (F)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35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Dusseldorf (G)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Hannover (G)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/>
                        <a:t>24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22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Bologna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/>
                        <a:t>17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Verona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/>
                        <a:t>17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/>
                        <a:t>11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  <a:tr h="3384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/>
                        <a:t>Marsiglia (F)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/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/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(diverse annualità)</a:t>
            </a:r>
          </a:p>
        </p:txBody>
      </p:sp>
    </p:spTree>
    <p:extLst>
      <p:ext uri="{BB962C8B-B14F-4D97-AF65-F5344CB8AC3E}">
        <p14:creationId xmlns:p14="http://schemas.microsoft.com/office/powerpoint/2010/main" val="18275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13"/>
          <p:cNvGraphicFramePr/>
          <p:nvPr>
            <p:extLst>
              <p:ext uri="{D42A27DB-BD31-4B8C-83A1-F6EECF244321}">
                <p14:modId xmlns:p14="http://schemas.microsoft.com/office/powerpoint/2010/main" val="741079521"/>
              </p:ext>
            </p:extLst>
          </p:nvPr>
        </p:nvGraphicFramePr>
        <p:xfrm>
          <a:off x="436640" y="1353786"/>
          <a:ext cx="9135251" cy="466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asellaDiTesto 1"/>
          <p:cNvSpPr txBox="1"/>
          <p:nvPr/>
        </p:nvSpPr>
        <p:spPr>
          <a:xfrm>
            <a:off x="4953000" y="1628801"/>
            <a:ext cx="1560173" cy="360039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 smtClean="0"/>
              <a:t>Totale Italia: 179 </a:t>
            </a:r>
            <a:endParaRPr lang="it-IT" sz="1400" dirty="0"/>
          </a:p>
        </p:txBody>
      </p:sp>
      <p:sp>
        <p:nvSpPr>
          <p:cNvPr id="18" name="CasellaDiTesto 1"/>
          <p:cNvSpPr txBox="1"/>
          <p:nvPr/>
        </p:nvSpPr>
        <p:spPr>
          <a:xfrm>
            <a:off x="1130576" y="3589594"/>
            <a:ext cx="3198355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 smtClean="0"/>
              <a:t>Milano e l’Emilia-Romagna valgono da sole il 52% dell’intera offerta espositiva nazionale.</a:t>
            </a:r>
            <a:endParaRPr lang="it-IT" sz="11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62525" y="488125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NUMERO DI ESPOSIZIONI NEI QUARTIERI FIERISTICI DI </a:t>
            </a:r>
            <a:r>
              <a:rPr lang="it-IT" sz="1800" dirty="0" smtClean="0"/>
              <a:t>EMILIA-ROMAGNA</a:t>
            </a:r>
            <a:r>
              <a:rPr lang="it-IT" sz="1800" dirty="0" smtClean="0"/>
              <a:t>, MILANO E VERONA</a:t>
            </a:r>
            <a:endParaRPr lang="it-IT" sz="1800" dirty="0"/>
          </a:p>
        </p:txBody>
      </p:sp>
      <p:sp>
        <p:nvSpPr>
          <p:cNvPr id="17" name="Rettangolo 16"/>
          <p:cNvSpPr/>
          <p:nvPr/>
        </p:nvSpPr>
        <p:spPr>
          <a:xfrm>
            <a:off x="662525" y="5596045"/>
            <a:ext cx="34323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 smtClean="0">
                <a:latin typeface="+mj-lt"/>
              </a:rPr>
              <a:t>* Non conteggiate le fiere che si ripetono due o più volte l’anno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(diverse annualità)</a:t>
            </a:r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65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29665417"/>
              </p:ext>
            </p:extLst>
          </p:nvPr>
        </p:nvGraphicFramePr>
        <p:xfrm>
          <a:off x="662525" y="1235033"/>
          <a:ext cx="8635854" cy="466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po 3"/>
          <p:cNvGrpSpPr/>
          <p:nvPr/>
        </p:nvGrpSpPr>
        <p:grpSpPr>
          <a:xfrm>
            <a:off x="6080166" y="3563541"/>
            <a:ext cx="2543565" cy="1673476"/>
            <a:chOff x="5297001" y="2940608"/>
            <a:chExt cx="2671759" cy="1020122"/>
          </a:xfrm>
        </p:grpSpPr>
        <p:sp>
          <p:nvSpPr>
            <p:cNvPr id="6" name="Rettangolo 5"/>
            <p:cNvSpPr/>
            <p:nvPr/>
          </p:nvSpPr>
          <p:spPr>
            <a:xfrm>
              <a:off x="6640508" y="2940608"/>
              <a:ext cx="1328252" cy="564066"/>
            </a:xfrm>
            <a:prstGeom prst="rect">
              <a:avLst/>
            </a:prstGeom>
            <a:noFill/>
            <a:ln w="381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cxnSp>
          <p:nvCxnSpPr>
            <p:cNvPr id="8" name="Connettore 2 7"/>
            <p:cNvCxnSpPr/>
            <p:nvPr/>
          </p:nvCxnSpPr>
          <p:spPr>
            <a:xfrm flipH="1">
              <a:off x="5297001" y="3439613"/>
              <a:ext cx="1366453" cy="521117"/>
            </a:xfrm>
            <a:prstGeom prst="straightConnector1">
              <a:avLst/>
            </a:prstGeom>
            <a:noFill/>
            <a:ln w="38100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5"/>
          <p:cNvGrpSpPr/>
          <p:nvPr/>
        </p:nvGrpSpPr>
        <p:grpSpPr>
          <a:xfrm>
            <a:off x="6031458" y="4560125"/>
            <a:ext cx="2590026" cy="867744"/>
            <a:chOff x="5421708" y="3642448"/>
            <a:chExt cx="2752343" cy="859146"/>
          </a:xfrm>
        </p:grpSpPr>
        <p:sp>
          <p:nvSpPr>
            <p:cNvPr id="12" name="Rettangolo 11"/>
            <p:cNvSpPr/>
            <p:nvPr/>
          </p:nvSpPr>
          <p:spPr>
            <a:xfrm>
              <a:off x="6836829" y="3642448"/>
              <a:ext cx="1337222" cy="611398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cxnSp>
          <p:nvCxnSpPr>
            <p:cNvPr id="13" name="Connettore 2 12"/>
            <p:cNvCxnSpPr/>
            <p:nvPr/>
          </p:nvCxnSpPr>
          <p:spPr>
            <a:xfrm flipH="1">
              <a:off x="5421708" y="3764980"/>
              <a:ext cx="1415120" cy="73661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asellaDiTesto 1"/>
          <p:cNvSpPr txBox="1"/>
          <p:nvPr/>
        </p:nvSpPr>
        <p:spPr>
          <a:xfrm>
            <a:off x="1829202" y="4081642"/>
            <a:ext cx="2911735" cy="73346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Parigi ha una grande parcellizzazione di esposizioni. L’Emilia-Romagna potrebbe competere con Milano nell’offerta fieristica.</a:t>
            </a:r>
            <a:endParaRPr lang="it-IT" sz="11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62525" y="488124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NUMERO DI ESPOSIZIONI NEI PRINCIPALI QUARTIERI FIERISTICI: ITALIA, FRANCIA, GERMANIA (MILANO = 100)</a:t>
            </a:r>
            <a:endParaRPr lang="it-IT" sz="1800" dirty="0"/>
          </a:p>
        </p:txBody>
      </p:sp>
      <p:sp>
        <p:nvSpPr>
          <p:cNvPr id="1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(diverse annualità)</a:t>
            </a:r>
          </a:p>
        </p:txBody>
      </p:sp>
    </p:spTree>
    <p:extLst>
      <p:ext uri="{BB962C8B-B14F-4D97-AF65-F5344CB8AC3E}">
        <p14:creationId xmlns:p14="http://schemas.microsoft.com/office/powerpoint/2010/main" val="29218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700321133"/>
              </p:ext>
            </p:extLst>
          </p:nvPr>
        </p:nvGraphicFramePr>
        <p:xfrm>
          <a:off x="760021" y="1045927"/>
          <a:ext cx="8924071" cy="512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uppo 5"/>
          <p:cNvGrpSpPr/>
          <p:nvPr/>
        </p:nvGrpSpPr>
        <p:grpSpPr>
          <a:xfrm>
            <a:off x="6638308" y="4370121"/>
            <a:ext cx="2398814" cy="631698"/>
            <a:chOff x="5916329" y="3781179"/>
            <a:chExt cx="2248184" cy="579151"/>
          </a:xfrm>
        </p:grpSpPr>
        <p:sp>
          <p:nvSpPr>
            <p:cNvPr id="7" name="Rettangolo 6"/>
            <p:cNvSpPr/>
            <p:nvPr/>
          </p:nvSpPr>
          <p:spPr>
            <a:xfrm>
              <a:off x="6940253" y="3781179"/>
              <a:ext cx="1224260" cy="579151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cxnSp>
          <p:nvCxnSpPr>
            <p:cNvPr id="8" name="Connettore 2 7"/>
            <p:cNvCxnSpPr>
              <a:stCxn id="7" idx="1"/>
            </p:cNvCxnSpPr>
            <p:nvPr/>
          </p:nvCxnSpPr>
          <p:spPr>
            <a:xfrm flipH="1" flipV="1">
              <a:off x="5916329" y="4031590"/>
              <a:ext cx="1023924" cy="3916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asellaDiTesto 9"/>
          <p:cNvSpPr txBox="1"/>
          <p:nvPr/>
        </p:nvSpPr>
        <p:spPr>
          <a:xfrm>
            <a:off x="662525" y="488124"/>
            <a:ext cx="6260790" cy="646331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it-IT" sz="1800" dirty="0" smtClean="0"/>
              <a:t>NUMERO DI VISITATORI DEI PRINCIPALI QUARTIERI FIERISTICI: ITALIA, FRANCIA, GERMANIA</a:t>
            </a:r>
            <a:endParaRPr lang="it-IT" sz="1800" dirty="0"/>
          </a:p>
        </p:txBody>
      </p:sp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  <a:prstGeom prst="rect">
            <a:avLst/>
          </a:prstGeom>
        </p:spPr>
        <p:txBody>
          <a:bodyPr/>
          <a:lstStyle/>
          <a:p>
            <a:fld id="{E6616866-8E10-4481-924E-81243B9A7336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53193" y="6152619"/>
            <a:ext cx="8285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Fonte: </a:t>
            </a:r>
            <a:r>
              <a:rPr lang="it-IT" sz="1200" dirty="0" smtClean="0"/>
              <a:t>UFI – </a:t>
            </a:r>
            <a:r>
              <a:rPr lang="it-IT" sz="1200" dirty="0"/>
              <a:t>The Global </a:t>
            </a:r>
            <a:r>
              <a:rPr lang="it-IT" sz="1200" dirty="0" err="1"/>
              <a:t>Association</a:t>
            </a:r>
            <a:r>
              <a:rPr lang="it-IT" sz="1200" dirty="0"/>
              <a:t> of the </a:t>
            </a:r>
            <a:r>
              <a:rPr lang="it-IT" sz="1200" dirty="0" err="1"/>
              <a:t>Exhibition</a:t>
            </a:r>
            <a:r>
              <a:rPr lang="it-IT" sz="1200" dirty="0"/>
              <a:t> </a:t>
            </a:r>
            <a:r>
              <a:rPr lang="it-IT" sz="1200" dirty="0" err="1"/>
              <a:t>Industry</a:t>
            </a:r>
            <a:r>
              <a:rPr lang="it-IT" sz="1200" dirty="0"/>
              <a:t>, Euro Fair </a:t>
            </a:r>
            <a:r>
              <a:rPr lang="it-IT" sz="1200" dirty="0" err="1"/>
              <a:t>Statistics</a:t>
            </a:r>
            <a:r>
              <a:rPr lang="it-IT" sz="1200" dirty="0"/>
              <a:t> (diverse annualità)</a:t>
            </a:r>
          </a:p>
        </p:txBody>
      </p:sp>
    </p:spTree>
    <p:extLst>
      <p:ext uri="{BB962C8B-B14F-4D97-AF65-F5344CB8AC3E}">
        <p14:creationId xmlns:p14="http://schemas.microsoft.com/office/powerpoint/2010/main" val="1904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9107</TotalTime>
  <Words>1862</Words>
  <Application>Microsoft Office PowerPoint</Application>
  <PresentationFormat>A4 (21x29,7 cm)</PresentationFormat>
  <Paragraphs>770</Paragraphs>
  <Slides>20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Calibri Light</vt:lpstr>
      <vt:lpstr>Century Gothic</vt:lpstr>
      <vt:lpstr>Helvetica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Morachioli</dc:creator>
  <cp:lastModifiedBy>Andrea Goldstein</cp:lastModifiedBy>
  <cp:revision>391</cp:revision>
  <cp:lastPrinted>2016-03-07T16:26:03Z</cp:lastPrinted>
  <dcterms:created xsi:type="dcterms:W3CDTF">2015-06-05T09:56:32Z</dcterms:created>
  <dcterms:modified xsi:type="dcterms:W3CDTF">2016-05-13T16:04:14Z</dcterms:modified>
</cp:coreProperties>
</file>